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3" r:id="rId3"/>
    <p:sldId id="271" r:id="rId4"/>
    <p:sldId id="286" r:id="rId5"/>
    <p:sldId id="287" r:id="rId6"/>
    <p:sldId id="288" r:id="rId7"/>
    <p:sldId id="290" r:id="rId8"/>
    <p:sldId id="291" r:id="rId9"/>
    <p:sldId id="293" r:id="rId10"/>
    <p:sldId id="295" r:id="rId11"/>
    <p:sldId id="296" r:id="rId12"/>
    <p:sldId id="297" r:id="rId13"/>
    <p:sldId id="294" r:id="rId14"/>
    <p:sldId id="298" r:id="rId15"/>
    <p:sldId id="299" r:id="rId16"/>
    <p:sldId id="300" r:id="rId17"/>
    <p:sldId id="268" r:id="rId18"/>
    <p:sldId id="279" r:id="rId19"/>
    <p:sldId id="278" r:id="rId20"/>
    <p:sldId id="266" r:id="rId21"/>
    <p:sldId id="270" r:id="rId22"/>
    <p:sldId id="283" r:id="rId23"/>
    <p:sldId id="282" r:id="rId24"/>
  </p:sldIdLst>
  <p:sldSz cx="13444538" cy="7562850"/>
  <p:notesSz cx="9929813" cy="6799263"/>
  <p:custDataLst>
    <p:tags r:id="rId27"/>
  </p:custDataLst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42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D40"/>
    <a:srgbClr val="FBCA00"/>
    <a:srgbClr val="636567"/>
    <a:srgbClr val="202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74" autoAdjust="0"/>
  </p:normalViewPr>
  <p:slideViewPr>
    <p:cSldViewPr snapToObjects="1">
      <p:cViewPr varScale="1">
        <p:scale>
          <a:sx n="65" d="100"/>
          <a:sy n="65" d="100"/>
        </p:scale>
        <p:origin x="642" y="66"/>
      </p:cViewPr>
      <p:guideLst>
        <p:guide orient="horz" pos="2382"/>
        <p:guide pos="42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8494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5171" y="0"/>
            <a:ext cx="4302919" cy="341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967B4-7FB6-3F45-8B4D-79153A6AFF3E}" type="datetimeFigureOut">
              <a:rPr lang="fr-FR" smtClean="0"/>
              <a:t>19/10/2023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8287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982" y="3272146"/>
            <a:ext cx="7943850" cy="267720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727"/>
            <a:ext cx="4302919" cy="341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5171" y="6457727"/>
            <a:ext cx="4302919" cy="341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196F8-6C1C-2847-9E2D-9902BC746C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952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2555956" y="0"/>
            <a:ext cx="888581" cy="7562850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10" name="Rectangle 9"/>
          <p:cNvSpPr/>
          <p:nvPr userDrawn="1"/>
        </p:nvSpPr>
        <p:spPr>
          <a:xfrm>
            <a:off x="1" y="0"/>
            <a:ext cx="8255821" cy="7562850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11" name="Espace réservé du titre 1"/>
          <p:cNvSpPr>
            <a:spLocks noGrp="1" noChangeAspect="1"/>
          </p:cNvSpPr>
          <p:nvPr>
            <p:ph type="title"/>
          </p:nvPr>
        </p:nvSpPr>
        <p:spPr>
          <a:xfrm>
            <a:off x="1822392" y="4358973"/>
            <a:ext cx="6258490" cy="238464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>
              <a:defRPr>
                <a:solidFill>
                  <a:srgbClr val="202020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1" y="4358973"/>
            <a:ext cx="1354837" cy="1066800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16" name="Espace réservé pour une image  21"/>
          <p:cNvSpPr>
            <a:spLocks noGrp="1"/>
          </p:cNvSpPr>
          <p:nvPr>
            <p:ph type="pic" sz="quarter" idx="15"/>
          </p:nvPr>
        </p:nvSpPr>
        <p:spPr>
          <a:xfrm>
            <a:off x="8256820" y="0"/>
            <a:ext cx="4299136" cy="7562850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0"/>
              </a:spcBef>
              <a:defRPr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cxnSp>
        <p:nvCxnSpPr>
          <p:cNvPr id="18" name="Connecteur droit 17"/>
          <p:cNvCxnSpPr>
            <a:cxnSpLocks/>
          </p:cNvCxnSpPr>
          <p:nvPr userDrawn="1"/>
        </p:nvCxnSpPr>
        <p:spPr>
          <a:xfrm flipH="1">
            <a:off x="1822394" y="6949777"/>
            <a:ext cx="3812986" cy="0"/>
          </a:xfrm>
          <a:prstGeom prst="line">
            <a:avLst/>
          </a:prstGeom>
          <a:ln w="38100">
            <a:solidFill>
              <a:srgbClr val="20202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425413DF-7B64-CB4A-8666-7EDDA4BF3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12753841" y="6721595"/>
            <a:ext cx="894564" cy="48683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1FC4484D-9D6C-9249-964D-4353E14AB83D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395C7F1E-A651-C542-9E81-5E673B6399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0415286" y="3488475"/>
            <a:ext cx="5571671" cy="486836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fr-FR" dirty="0"/>
              <a:t>NOM DE DOMAINE | NOM DE DIRECTION | NOM DE SERVICE – </a:t>
            </a:r>
          </a:p>
          <a:p>
            <a:r>
              <a:rPr lang="fr-FR" dirty="0"/>
              <a:t>A RENSEIGNER EN PIED DE PAGE</a:t>
            </a:r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26F87321-A863-914B-9AA5-BDC34F282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57705" y="157375"/>
            <a:ext cx="486834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2822BBBA-FA43-324F-8B5F-5C8CED4F81B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221E7FB-E31B-984C-A44C-08868DB76629}"/>
              </a:ext>
            </a:extLst>
          </p:cNvPr>
          <p:cNvSpPr/>
          <p:nvPr userDrawn="1"/>
        </p:nvSpPr>
        <p:spPr>
          <a:xfrm>
            <a:off x="12957707" y="560027"/>
            <a:ext cx="486832" cy="346798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pic>
        <p:nvPicPr>
          <p:cNvPr id="13" name="Image 12" descr="LOGO-N_UT3.eps">
            <a:extLst>
              <a:ext uri="{FF2B5EF4-FFF2-40B4-BE49-F238E27FC236}">
                <a16:creationId xmlns:a16="http://schemas.microsoft.com/office/drawing/2014/main" id="{4ADE6B46-E4E7-D045-B978-D7247BB14D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136" r="22548" b="2136"/>
          <a:stretch/>
        </p:blipFill>
        <p:spPr>
          <a:xfrm>
            <a:off x="5083512" y="253034"/>
            <a:ext cx="2635073" cy="995733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71C58FEF-C00C-B34D-8D09-D2CF264CD6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303" y="1"/>
            <a:ext cx="2351675" cy="1693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53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génér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560028"/>
            <a:ext cx="683909" cy="543719"/>
          </a:xfrm>
          <a:prstGeom prst="rect">
            <a:avLst/>
          </a:prstGeom>
          <a:solidFill>
            <a:srgbClr val="FBC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1">
                <a:solidFill>
                  <a:srgbClr val="636567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3"/>
          </p:nvPr>
        </p:nvSpPr>
        <p:spPr>
          <a:xfrm>
            <a:off x="684907" y="1909217"/>
            <a:ext cx="11789180" cy="522500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202020"/>
                </a:solidFill>
              </a:defRPr>
            </a:lvl1pPr>
            <a:lvl2pPr marL="978636" indent="-457200">
              <a:buFont typeface="Arial" panose="020B0604020202020204" pitchFamily="34" charset="0"/>
              <a:buChar char="•"/>
              <a:defRPr>
                <a:solidFill>
                  <a:srgbClr val="202020"/>
                </a:solidFill>
              </a:defRPr>
            </a:lvl2pPr>
            <a:lvl3pPr marL="1500074" indent="-457200">
              <a:buFont typeface="Arial" panose="020B0604020202020204" pitchFamily="34" charset="0"/>
              <a:buChar char="•"/>
              <a:defRPr>
                <a:solidFill>
                  <a:srgbClr val="202020"/>
                </a:solidFill>
              </a:defRPr>
            </a:lvl3pPr>
            <a:lvl4pPr marL="1907210" indent="-342900">
              <a:buFont typeface="Arial" panose="020B0604020202020204" pitchFamily="34" charset="0"/>
              <a:buChar char="•"/>
              <a:defRPr>
                <a:solidFill>
                  <a:srgbClr val="202020"/>
                </a:solidFill>
              </a:defRPr>
            </a:lvl4pPr>
            <a:lvl5pPr marL="2428647" indent="-342900">
              <a:buFont typeface="Arial" panose="020B0604020202020204" pitchFamily="34" charset="0"/>
              <a:buChar char="•"/>
              <a:defRPr>
                <a:solidFill>
                  <a:srgbClr val="20202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14CD6C0F-D3CF-CF4A-9895-E46B22E513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12753842" y="6721594"/>
            <a:ext cx="894564" cy="48683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FC08CB13-EB25-8543-8F4E-BE53A99B36CE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51D897B3-94D0-D541-9A5F-D91C9E143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0415286" y="3488475"/>
            <a:ext cx="5571671" cy="486836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fr-FR" dirty="0"/>
              <a:t>NOM DE DOMAINE | NOM DE DIRECTION | NOM DE SERVICE – </a:t>
            </a:r>
          </a:p>
          <a:p>
            <a:r>
              <a:rPr lang="fr-FR" dirty="0"/>
              <a:t>A RENSEIGNER EN PIED DE PAGE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 e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  12"/>
          <p:cNvSpPr>
            <a:spLocks noGrp="1"/>
          </p:cNvSpPr>
          <p:nvPr>
            <p:ph type="pic" sz="quarter" idx="13"/>
          </p:nvPr>
        </p:nvSpPr>
        <p:spPr>
          <a:xfrm>
            <a:off x="6818115" y="0"/>
            <a:ext cx="6626422" cy="7562850"/>
          </a:xfrm>
          <a:prstGeom prst="rect">
            <a:avLst/>
          </a:prstGeom>
        </p:spPr>
        <p:txBody>
          <a:bodyPr vert="horz"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6818116" cy="7562850"/>
          </a:xfrm>
          <a:prstGeom prst="rect">
            <a:avLst/>
          </a:prstGeom>
          <a:solidFill>
            <a:srgbClr val="20202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fr-FR" sz="21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2215" y="1266824"/>
            <a:ext cx="6038360" cy="574281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9" name="ZoneTexte 8"/>
          <p:cNvSpPr txBox="1"/>
          <p:nvPr userDrawn="1"/>
        </p:nvSpPr>
        <p:spPr>
          <a:xfrm>
            <a:off x="396367" y="-333375"/>
            <a:ext cx="2012787" cy="1503150"/>
          </a:xfrm>
          <a:prstGeom prst="rect">
            <a:avLst/>
          </a:prstGeom>
          <a:noFill/>
        </p:spPr>
        <p:txBody>
          <a:bodyPr wrap="none" rtlCol="0" anchor="t">
            <a:noAutofit/>
          </a:bodyPr>
          <a:lstStyle/>
          <a:p>
            <a:r>
              <a:rPr lang="fr-FR" sz="22200" dirty="0">
                <a:solidFill>
                  <a:srgbClr val="FBCA00"/>
                </a:solidFill>
              </a:rPr>
              <a:t>“</a:t>
            </a:r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F5276F29-5CD8-1E43-8B30-948D3584F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57705" y="157375"/>
            <a:ext cx="486834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2822BBBA-FA43-324F-8B5F-5C8CED4F81B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A85B09-F55D-C549-A080-C2ECC3A06BC2}"/>
              </a:ext>
            </a:extLst>
          </p:cNvPr>
          <p:cNvSpPr/>
          <p:nvPr userDrawn="1"/>
        </p:nvSpPr>
        <p:spPr>
          <a:xfrm>
            <a:off x="12957707" y="560027"/>
            <a:ext cx="486832" cy="346798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CF3177A4-B03F-F94D-B1DD-871AD668DE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12753842" y="6721594"/>
            <a:ext cx="894564" cy="48683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F67D00FD-369C-1A41-BAB2-38BCCC1EF5A0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C3E8F895-71B5-9341-842C-7944EC962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0415286" y="3488475"/>
            <a:ext cx="5571671" cy="486836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fr-FR" dirty="0"/>
              <a:t>NOM DE DOMAINE | NOM DE DIRECTION | NOM DE SERVICE – </a:t>
            </a:r>
          </a:p>
          <a:p>
            <a:r>
              <a:rPr lang="fr-FR" dirty="0"/>
              <a:t>A RENSEIGNER EN PIED DE PAGE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titre-texte-sombre">
    <p:bg>
      <p:bgPr>
        <a:solidFill>
          <a:srgbClr val="202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pour une image  10"/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9310138" cy="7562849"/>
          </a:xfrm>
          <a:prstGeom prst="rect">
            <a:avLst/>
          </a:prstGeom>
          <a:solidFill>
            <a:schemeClr val="bg1"/>
          </a:solidFill>
        </p:spPr>
        <p:txBody>
          <a:bodyPr vert="horz"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5"/>
          </p:nvPr>
        </p:nvSpPr>
        <p:spPr>
          <a:xfrm>
            <a:off x="9789373" y="3019425"/>
            <a:ext cx="3258798" cy="405923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000" baseline="0">
                <a:solidFill>
                  <a:srgbClr val="FFFFFF"/>
                </a:solidFill>
              </a:defRPr>
            </a:lvl2pPr>
            <a:lvl3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000" baseline="0">
                <a:solidFill>
                  <a:srgbClr val="FFFFFF"/>
                </a:solidFill>
              </a:defRPr>
            </a:lvl3pPr>
            <a:lvl4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000" baseline="0">
                <a:solidFill>
                  <a:srgbClr val="FFFFFF"/>
                </a:solidFill>
              </a:defRPr>
            </a:lvl4pPr>
            <a:lvl5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000" baseline="0">
                <a:solidFill>
                  <a:srgbClr val="FFFFFF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6" name="Titre 4"/>
          <p:cNvSpPr>
            <a:spLocks noGrp="1"/>
          </p:cNvSpPr>
          <p:nvPr>
            <p:ph type="title"/>
          </p:nvPr>
        </p:nvSpPr>
        <p:spPr>
          <a:xfrm>
            <a:off x="7297349" y="809625"/>
            <a:ext cx="6147187" cy="1844675"/>
          </a:xfrm>
          <a:prstGeom prst="rect">
            <a:avLst/>
          </a:prstGeom>
          <a:solidFill>
            <a:srgbClr val="FBCA00"/>
          </a:solidFill>
        </p:spPr>
        <p:txBody>
          <a:bodyPr vert="horz" anchor="ctr">
            <a:normAutofit/>
          </a:bodyPr>
          <a:lstStyle>
            <a:lvl1pPr marL="630000">
              <a:spcBef>
                <a:spcPts val="0"/>
              </a:spcBef>
              <a:defRPr sz="4200" baseline="0">
                <a:solidFill>
                  <a:srgbClr val="202020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>
          <a:xfrm>
            <a:off x="684907" y="560027"/>
            <a:ext cx="4286225" cy="6449615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txBody>
          <a:bodyPr vert="horz">
            <a:normAutofit/>
          </a:bodyPr>
          <a:lstStyle>
            <a:lvl1pPr marL="0" indent="0" algn="r">
              <a:spcBef>
                <a:spcPts val="0"/>
              </a:spcBef>
              <a:defRPr b="1">
                <a:solidFill>
                  <a:srgbClr val="202020"/>
                </a:solidFill>
              </a:defRPr>
            </a:lvl1pPr>
            <a:lvl2pPr marL="457200" indent="-457200" algn="r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solidFill>
                  <a:srgbClr val="202020"/>
                </a:solidFill>
              </a:defRPr>
            </a:lvl2pPr>
            <a:lvl3pPr marL="457200" indent="-457200" algn="r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solidFill>
                  <a:srgbClr val="202020"/>
                </a:solidFill>
              </a:defRPr>
            </a:lvl3pPr>
            <a:lvl4pPr marL="457200" indent="-457200" algn="r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solidFill>
                  <a:srgbClr val="202020"/>
                </a:solidFill>
              </a:defRPr>
            </a:lvl4pPr>
            <a:lvl5pPr marL="457200" indent="-457200" algn="r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solidFill>
                  <a:srgbClr val="20202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Ellipse 9"/>
          <p:cNvSpPr/>
          <p:nvPr userDrawn="1"/>
        </p:nvSpPr>
        <p:spPr>
          <a:xfrm>
            <a:off x="5763799" y="1647825"/>
            <a:ext cx="1437705" cy="1143000"/>
          </a:xfrm>
          <a:prstGeom prst="ellipse">
            <a:avLst/>
          </a:prstGeom>
          <a:solidFill>
            <a:srgbClr val="FBC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rgbClr val="202020"/>
                </a:solidFill>
              </a:rPr>
              <a:t>1</a:t>
            </a:r>
          </a:p>
        </p:txBody>
      </p:sp>
      <p:sp>
        <p:nvSpPr>
          <p:cNvPr id="11" name="Ellipse 10"/>
          <p:cNvSpPr/>
          <p:nvPr userDrawn="1"/>
        </p:nvSpPr>
        <p:spPr>
          <a:xfrm>
            <a:off x="8303744" y="1647825"/>
            <a:ext cx="1437705" cy="1143000"/>
          </a:xfrm>
          <a:prstGeom prst="ellipse">
            <a:avLst/>
          </a:prstGeom>
          <a:solidFill>
            <a:srgbClr val="FBC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rgbClr val="202020"/>
                </a:solidFill>
              </a:rPr>
              <a:t>2</a:t>
            </a:r>
          </a:p>
        </p:txBody>
      </p:sp>
      <p:sp>
        <p:nvSpPr>
          <p:cNvPr id="12" name="Ellipse 11"/>
          <p:cNvSpPr/>
          <p:nvPr userDrawn="1"/>
        </p:nvSpPr>
        <p:spPr>
          <a:xfrm>
            <a:off x="10843690" y="1647825"/>
            <a:ext cx="1437705" cy="1143000"/>
          </a:xfrm>
          <a:prstGeom prst="ellipse">
            <a:avLst/>
          </a:prstGeom>
          <a:solidFill>
            <a:srgbClr val="FBC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dirty="0">
                <a:solidFill>
                  <a:srgbClr val="202020"/>
                </a:solidFill>
              </a:rPr>
              <a:t>3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4"/>
          </p:nvPr>
        </p:nvSpPr>
        <p:spPr>
          <a:xfrm>
            <a:off x="5188717" y="3123441"/>
            <a:ext cx="2492022" cy="3886200"/>
          </a:xfrm>
          <a:prstGeom prst="rect">
            <a:avLst/>
          </a:prstGeom>
        </p:spPr>
        <p:txBody>
          <a:bodyPr vert="horz" wrap="square">
            <a:normAutofit/>
          </a:bodyPr>
          <a:lstStyle>
            <a:lvl1pPr marL="0" indent="0" algn="ctr">
              <a:spcBef>
                <a:spcPts val="0"/>
              </a:spcBef>
              <a:defRPr sz="1600" b="1" u="none" spc="0">
                <a:solidFill>
                  <a:srgbClr val="202020"/>
                </a:solidFill>
              </a:defRPr>
            </a:lvl1pPr>
            <a:lvl2pPr marL="0" indent="0" algn="ctr">
              <a:spcBef>
                <a:spcPts val="0"/>
              </a:spcBef>
              <a:defRPr sz="1600" spc="0">
                <a:solidFill>
                  <a:srgbClr val="202020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15"/>
          </p:nvPr>
        </p:nvSpPr>
        <p:spPr>
          <a:xfrm>
            <a:off x="7776586" y="3123441"/>
            <a:ext cx="2492022" cy="3886200"/>
          </a:xfrm>
          <a:prstGeom prst="rect">
            <a:avLst/>
          </a:prstGeom>
        </p:spPr>
        <p:txBody>
          <a:bodyPr vert="horz" wrap="square">
            <a:normAutofit/>
          </a:bodyPr>
          <a:lstStyle>
            <a:lvl1pPr marL="0" indent="0" algn="ctr">
              <a:spcBef>
                <a:spcPts val="0"/>
              </a:spcBef>
              <a:defRPr sz="1600" b="1" u="none" spc="0">
                <a:solidFill>
                  <a:srgbClr val="202020"/>
                </a:solidFill>
              </a:defRPr>
            </a:lvl1pPr>
            <a:lvl2pPr marL="0" indent="0" algn="ctr">
              <a:spcBef>
                <a:spcPts val="0"/>
              </a:spcBef>
              <a:defRPr sz="1600" spc="0">
                <a:solidFill>
                  <a:srgbClr val="202020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7" name="Espace réservé du texte 14"/>
          <p:cNvSpPr>
            <a:spLocks noGrp="1"/>
          </p:cNvSpPr>
          <p:nvPr>
            <p:ph type="body" sz="quarter" idx="16"/>
          </p:nvPr>
        </p:nvSpPr>
        <p:spPr>
          <a:xfrm>
            <a:off x="10364455" y="3123441"/>
            <a:ext cx="2492022" cy="3886200"/>
          </a:xfrm>
          <a:prstGeom prst="rect">
            <a:avLst/>
          </a:prstGeom>
        </p:spPr>
        <p:txBody>
          <a:bodyPr vert="horz" wrap="square">
            <a:normAutofit/>
          </a:bodyPr>
          <a:lstStyle>
            <a:lvl1pPr marL="0" indent="0" algn="ctr">
              <a:spcBef>
                <a:spcPts val="0"/>
              </a:spcBef>
              <a:defRPr sz="1600" b="1" u="none" spc="0">
                <a:solidFill>
                  <a:srgbClr val="202020"/>
                </a:solidFill>
              </a:defRPr>
            </a:lvl1pPr>
            <a:lvl2pPr marL="0" indent="0" algn="ctr">
              <a:spcBef>
                <a:spcPts val="0"/>
              </a:spcBef>
              <a:defRPr sz="1600" spc="0">
                <a:solidFill>
                  <a:srgbClr val="202020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2" name="Espace réservé du numéro de diapositive 5">
            <a:extLst>
              <a:ext uri="{FF2B5EF4-FFF2-40B4-BE49-F238E27FC236}">
                <a16:creationId xmlns:a16="http://schemas.microsoft.com/office/drawing/2014/main" id="{DE655CF6-99C2-A14C-A267-503D6C89D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57705" y="157375"/>
            <a:ext cx="486834" cy="402652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2822BBBA-FA43-324F-8B5F-5C8CED4F81B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B23760C-E2BE-FD48-9AAB-DEF116BCDC76}"/>
              </a:ext>
            </a:extLst>
          </p:cNvPr>
          <p:cNvSpPr/>
          <p:nvPr userDrawn="1"/>
        </p:nvSpPr>
        <p:spPr>
          <a:xfrm>
            <a:off x="12957707" y="560027"/>
            <a:ext cx="486832" cy="346798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A6E54969-D28A-9741-BC3D-DC20B7532E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12753842" y="6721594"/>
            <a:ext cx="894564" cy="48683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8F28A4ED-55DF-9748-9C5D-1991C0DBA674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BC4A3957-026E-6F48-AEEF-73284D2FAD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0415286" y="3488475"/>
            <a:ext cx="5571671" cy="486836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fr-FR" dirty="0"/>
              <a:t>NOM DE DOMAINE | NOM DE DIRECTION | NOM DE SERVICE – </a:t>
            </a:r>
          </a:p>
          <a:p>
            <a:r>
              <a:rPr lang="fr-FR" dirty="0"/>
              <a:t>A RENSEIGNER EN PIED DE PAGE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17"/>
          </p:nvPr>
        </p:nvSpPr>
        <p:spPr>
          <a:xfrm>
            <a:off x="3368623" y="1871880"/>
            <a:ext cx="3162951" cy="2132013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spcBef>
                <a:spcPts val="0"/>
              </a:spcBef>
              <a:defRPr sz="1800" b="1">
                <a:solidFill>
                  <a:srgbClr val="202020"/>
                </a:solidFill>
              </a:defRPr>
            </a:lvl1pPr>
            <a:lvl2pPr marL="0" indent="0">
              <a:spcBef>
                <a:spcPts val="0"/>
              </a:spcBef>
              <a:defRPr sz="1800">
                <a:solidFill>
                  <a:srgbClr val="202020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9" name="Espace réservé du texte 17"/>
          <p:cNvSpPr>
            <a:spLocks noGrp="1"/>
          </p:cNvSpPr>
          <p:nvPr>
            <p:ph type="body" sz="quarter" idx="18"/>
          </p:nvPr>
        </p:nvSpPr>
        <p:spPr>
          <a:xfrm>
            <a:off x="9213292" y="1871880"/>
            <a:ext cx="3162951" cy="2132013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spcBef>
                <a:spcPts val="0"/>
              </a:spcBef>
              <a:defRPr sz="1800" b="1">
                <a:solidFill>
                  <a:srgbClr val="202020"/>
                </a:solidFill>
              </a:defRPr>
            </a:lvl1pPr>
            <a:lvl2pPr marL="0" indent="0">
              <a:spcBef>
                <a:spcPts val="0"/>
              </a:spcBef>
              <a:defRPr sz="1800">
                <a:solidFill>
                  <a:srgbClr val="202020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0" name="Espace réservé du texte 17"/>
          <p:cNvSpPr>
            <a:spLocks noGrp="1"/>
          </p:cNvSpPr>
          <p:nvPr>
            <p:ph type="body" sz="quarter" idx="19"/>
          </p:nvPr>
        </p:nvSpPr>
        <p:spPr>
          <a:xfrm>
            <a:off x="3368623" y="4772820"/>
            <a:ext cx="3162951" cy="2132013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spcBef>
                <a:spcPts val="0"/>
              </a:spcBef>
              <a:defRPr sz="1800" b="1">
                <a:solidFill>
                  <a:srgbClr val="202020"/>
                </a:solidFill>
              </a:defRPr>
            </a:lvl1pPr>
            <a:lvl2pPr marL="0" indent="0">
              <a:spcBef>
                <a:spcPts val="0"/>
              </a:spcBef>
              <a:defRPr sz="1800">
                <a:solidFill>
                  <a:srgbClr val="202020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1" name="Espace réservé du texte 17"/>
          <p:cNvSpPr>
            <a:spLocks noGrp="1"/>
          </p:cNvSpPr>
          <p:nvPr>
            <p:ph type="body" sz="quarter" idx="20"/>
          </p:nvPr>
        </p:nvSpPr>
        <p:spPr>
          <a:xfrm>
            <a:off x="9213292" y="4772820"/>
            <a:ext cx="3162951" cy="2132013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spcBef>
                <a:spcPts val="0"/>
              </a:spcBef>
              <a:defRPr sz="1800" b="1">
                <a:solidFill>
                  <a:srgbClr val="202020"/>
                </a:solidFill>
              </a:defRPr>
            </a:lvl1pPr>
            <a:lvl2pPr marL="0" indent="0">
              <a:spcBef>
                <a:spcPts val="0"/>
              </a:spcBef>
              <a:defRPr sz="1800">
                <a:solidFill>
                  <a:srgbClr val="202020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560028"/>
            <a:ext cx="683909" cy="543719"/>
          </a:xfrm>
          <a:prstGeom prst="rect">
            <a:avLst/>
          </a:prstGeom>
          <a:solidFill>
            <a:srgbClr val="FBC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F7BC72E2-BEA3-C246-A6B1-DB1C42C6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  <a:prstGeom prst="rect">
            <a:avLst/>
          </a:prstGeom>
        </p:spPr>
        <p:txBody>
          <a:bodyPr anchor="t"/>
          <a:lstStyle>
            <a:lvl1pPr algn="l">
              <a:defRPr sz="3600" b="1">
                <a:solidFill>
                  <a:srgbClr val="636567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10760C90-71E1-1B4F-A499-D3042742E69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84907" y="1871663"/>
            <a:ext cx="2683716" cy="2132012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txBody>
          <a:bodyPr anchor="ctr">
            <a:noAutofit/>
          </a:bodyPr>
          <a:lstStyle>
            <a:lvl1pPr marL="0" algn="ctr">
              <a:spcBef>
                <a:spcPts val="0"/>
              </a:spcBef>
              <a:defRPr sz="2400" b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Espace réservé du contenu 2">
            <a:extLst>
              <a:ext uri="{FF2B5EF4-FFF2-40B4-BE49-F238E27FC236}">
                <a16:creationId xmlns:a16="http://schemas.microsoft.com/office/drawing/2014/main" id="{7E43E1B5-C813-464C-9B0B-80566F184C5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501523" y="1871663"/>
            <a:ext cx="2683716" cy="2132012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txBody>
          <a:bodyPr anchor="ctr">
            <a:noAutofit/>
          </a:bodyPr>
          <a:lstStyle>
            <a:lvl1pPr marL="0" algn="ctr">
              <a:spcBef>
                <a:spcPts val="0"/>
              </a:spcBef>
              <a:defRPr sz="2400" b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F60D8096-36BD-1B46-8B16-EA1CDD5D620C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63096" y="4772820"/>
            <a:ext cx="2683716" cy="2132012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txBody>
          <a:bodyPr anchor="ctr">
            <a:noAutofit/>
          </a:bodyPr>
          <a:lstStyle>
            <a:lvl1pPr marL="0" algn="ctr">
              <a:spcBef>
                <a:spcPts val="0"/>
              </a:spcBef>
              <a:defRPr sz="2400" b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Espace réservé du contenu 2">
            <a:extLst>
              <a:ext uri="{FF2B5EF4-FFF2-40B4-BE49-F238E27FC236}">
                <a16:creationId xmlns:a16="http://schemas.microsoft.com/office/drawing/2014/main" id="{C90413A2-75DF-6448-9683-98D7DD86956E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6529575" y="4772820"/>
            <a:ext cx="2683716" cy="2132012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txBody>
          <a:bodyPr anchor="ctr">
            <a:noAutofit/>
          </a:bodyPr>
          <a:lstStyle>
            <a:lvl1pPr marL="0" algn="ctr">
              <a:spcBef>
                <a:spcPts val="0"/>
              </a:spcBef>
              <a:defRPr sz="2400" b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Espace réservé de la date 3">
            <a:extLst>
              <a:ext uri="{FF2B5EF4-FFF2-40B4-BE49-F238E27FC236}">
                <a16:creationId xmlns:a16="http://schemas.microsoft.com/office/drawing/2014/main" id="{06F2C054-15A2-5E4E-992E-E13F40C097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12753842" y="6721594"/>
            <a:ext cx="894564" cy="48683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018C0264-A622-5E42-8CED-3B01A779B7EA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AFCCE67-A044-7641-975F-1C8C0245F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0415286" y="3488475"/>
            <a:ext cx="5571671" cy="486836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fr-FR" dirty="0"/>
              <a:t>NOM DE DOMAINE | NOM DE DIRECTION | NOM DE SERVICE – </a:t>
            </a:r>
          </a:p>
          <a:p>
            <a:r>
              <a:rPr lang="fr-FR" dirty="0"/>
              <a:t>A RENSEIGNER EN PIED DE PAGE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684907" y="4543425"/>
            <a:ext cx="2779563" cy="2667000"/>
          </a:xfrm>
          <a:prstGeom prst="rect">
            <a:avLst/>
          </a:prstGeom>
          <a:ln>
            <a:noFill/>
          </a:ln>
        </p:spPr>
        <p:txBody>
          <a:bodyPr vert="horz">
            <a:normAutofit/>
          </a:bodyPr>
          <a:lstStyle>
            <a:lvl1pPr marL="0" indent="0" algn="l">
              <a:spcBef>
                <a:spcPts val="0"/>
              </a:spcBef>
              <a:defRPr sz="1800" b="1">
                <a:solidFill>
                  <a:srgbClr val="202020"/>
                </a:solidFill>
              </a:defRPr>
            </a:lvl1pPr>
            <a:lvl2pPr marL="0" indent="0" algn="l">
              <a:spcBef>
                <a:spcPts val="0"/>
              </a:spcBef>
              <a:defRPr sz="1600">
                <a:solidFill>
                  <a:srgbClr val="202020"/>
                </a:solidFill>
              </a:defRPr>
            </a:lvl2pPr>
            <a:lvl3pPr marL="0" indent="0" algn="l">
              <a:spcBef>
                <a:spcPts val="0"/>
              </a:spcBef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0" y="560028"/>
            <a:ext cx="683909" cy="543719"/>
          </a:xfrm>
          <a:prstGeom prst="rect">
            <a:avLst/>
          </a:prstGeom>
          <a:solidFill>
            <a:srgbClr val="FBC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2022A3A8-88B5-BD48-84AF-5EB8228A9DB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679966" y="4543425"/>
            <a:ext cx="2779563" cy="2667000"/>
          </a:xfrm>
          <a:prstGeom prst="rect">
            <a:avLst/>
          </a:prstGeom>
          <a:ln>
            <a:noFill/>
          </a:ln>
        </p:spPr>
        <p:txBody>
          <a:bodyPr vert="horz">
            <a:normAutofit/>
          </a:bodyPr>
          <a:lstStyle>
            <a:lvl1pPr marL="0" indent="0" algn="l">
              <a:spcBef>
                <a:spcPts val="0"/>
              </a:spcBef>
              <a:defRPr sz="1800" b="1">
                <a:solidFill>
                  <a:srgbClr val="202020"/>
                </a:solidFill>
              </a:defRPr>
            </a:lvl1pPr>
            <a:lvl2pPr marL="0" indent="0" algn="l">
              <a:spcBef>
                <a:spcPts val="0"/>
              </a:spcBef>
              <a:defRPr sz="1600">
                <a:solidFill>
                  <a:srgbClr val="202020"/>
                </a:solidFill>
              </a:defRPr>
            </a:lvl2pPr>
            <a:lvl3pPr marL="0" indent="0" algn="l">
              <a:spcBef>
                <a:spcPts val="0"/>
              </a:spcBef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1" name="Espace réservé du texte 13">
            <a:extLst>
              <a:ext uri="{FF2B5EF4-FFF2-40B4-BE49-F238E27FC236}">
                <a16:creationId xmlns:a16="http://schemas.microsoft.com/office/drawing/2014/main" id="{F6ABA0C2-D88B-7A4D-99BB-0C9E6F1C46C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698181" y="4543425"/>
            <a:ext cx="2779563" cy="2667000"/>
          </a:xfrm>
          <a:prstGeom prst="rect">
            <a:avLst/>
          </a:prstGeom>
          <a:ln>
            <a:noFill/>
          </a:ln>
        </p:spPr>
        <p:txBody>
          <a:bodyPr vert="horz">
            <a:normAutofit/>
          </a:bodyPr>
          <a:lstStyle>
            <a:lvl1pPr marL="0" indent="0" algn="l">
              <a:spcBef>
                <a:spcPts val="0"/>
              </a:spcBef>
              <a:defRPr sz="1800" b="1">
                <a:solidFill>
                  <a:srgbClr val="202020"/>
                </a:solidFill>
              </a:defRPr>
            </a:lvl1pPr>
            <a:lvl2pPr marL="0" indent="0" algn="l">
              <a:spcBef>
                <a:spcPts val="0"/>
              </a:spcBef>
              <a:defRPr sz="1600">
                <a:solidFill>
                  <a:srgbClr val="202020"/>
                </a:solidFill>
              </a:defRPr>
            </a:lvl2pPr>
            <a:lvl3pPr marL="0" indent="0" algn="l">
              <a:spcBef>
                <a:spcPts val="0"/>
              </a:spcBef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2" name="Espace réservé du texte 13">
            <a:extLst>
              <a:ext uri="{FF2B5EF4-FFF2-40B4-BE49-F238E27FC236}">
                <a16:creationId xmlns:a16="http://schemas.microsoft.com/office/drawing/2014/main" id="{2C4A8877-9A5A-7A4D-934A-498862BD855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700958" y="4543425"/>
            <a:ext cx="2779563" cy="2667000"/>
          </a:xfrm>
          <a:prstGeom prst="rect">
            <a:avLst/>
          </a:prstGeom>
          <a:ln>
            <a:noFill/>
          </a:ln>
        </p:spPr>
        <p:txBody>
          <a:bodyPr vert="horz">
            <a:normAutofit/>
          </a:bodyPr>
          <a:lstStyle>
            <a:lvl1pPr marL="0" indent="0" algn="l">
              <a:spcBef>
                <a:spcPts val="0"/>
              </a:spcBef>
              <a:defRPr sz="1800" b="1">
                <a:solidFill>
                  <a:srgbClr val="202020"/>
                </a:solidFill>
              </a:defRPr>
            </a:lvl1pPr>
            <a:lvl2pPr marL="0" indent="0" algn="l">
              <a:spcBef>
                <a:spcPts val="0"/>
              </a:spcBef>
              <a:defRPr sz="1600">
                <a:solidFill>
                  <a:srgbClr val="202020"/>
                </a:solidFill>
              </a:defRPr>
            </a:lvl2pPr>
            <a:lvl3pPr marL="0" indent="0" algn="l">
              <a:spcBef>
                <a:spcPts val="0"/>
              </a:spcBef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5E434DBA-0CCD-1741-BAF1-BFA314F5A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  <a:prstGeom prst="rect">
            <a:avLst/>
          </a:prstGeom>
        </p:spPr>
        <p:txBody>
          <a:bodyPr anchor="t"/>
          <a:lstStyle>
            <a:lvl1pPr algn="l">
              <a:defRPr sz="3600" b="1">
                <a:solidFill>
                  <a:srgbClr val="636567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B92CA6A7-0BEF-1245-82B7-0CAE0435D3BC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83908" y="1952625"/>
            <a:ext cx="2779561" cy="2438400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txBody>
          <a:bodyPr>
            <a:noAutofit/>
          </a:bodyPr>
          <a:lstStyle>
            <a:lvl1pPr marL="0">
              <a:spcBef>
                <a:spcPts val="0"/>
              </a:spcBef>
              <a:defRPr sz="2400" b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A62C01ED-610D-CF40-973B-5F795756F7D1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3678966" y="1952625"/>
            <a:ext cx="2779561" cy="2438400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txBody>
          <a:bodyPr>
            <a:noAutofit/>
          </a:bodyPr>
          <a:lstStyle>
            <a:lvl1pPr marL="0">
              <a:spcBef>
                <a:spcPts val="0"/>
              </a:spcBef>
              <a:defRPr sz="2400" b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Espace réservé du contenu 2">
            <a:extLst>
              <a:ext uri="{FF2B5EF4-FFF2-40B4-BE49-F238E27FC236}">
                <a16:creationId xmlns:a16="http://schemas.microsoft.com/office/drawing/2014/main" id="{098D2D16-E9F2-B34E-94E4-2EF44B3F1B01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689462" y="1952625"/>
            <a:ext cx="2779561" cy="2438400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txBody>
          <a:bodyPr>
            <a:noAutofit/>
          </a:bodyPr>
          <a:lstStyle>
            <a:lvl1pPr marL="0">
              <a:spcBef>
                <a:spcPts val="0"/>
              </a:spcBef>
              <a:defRPr sz="2400" b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Espace réservé du contenu 2">
            <a:extLst>
              <a:ext uri="{FF2B5EF4-FFF2-40B4-BE49-F238E27FC236}">
                <a16:creationId xmlns:a16="http://schemas.microsoft.com/office/drawing/2014/main" id="{42BBCA7E-39B7-584B-A79E-265D59F4873A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9684521" y="1952625"/>
            <a:ext cx="2779561" cy="2438400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txBody>
          <a:bodyPr>
            <a:noAutofit/>
          </a:bodyPr>
          <a:lstStyle>
            <a:lvl1pPr marL="0">
              <a:spcBef>
                <a:spcPts val="0"/>
              </a:spcBef>
              <a:defRPr sz="2400" b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7" name="Espace réservé de la date 3">
            <a:extLst>
              <a:ext uri="{FF2B5EF4-FFF2-40B4-BE49-F238E27FC236}">
                <a16:creationId xmlns:a16="http://schemas.microsoft.com/office/drawing/2014/main" id="{BDCA9D55-E120-9543-8A3D-877F62EF37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12753842" y="6721594"/>
            <a:ext cx="894564" cy="48683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3A1F9BCE-8C4D-7F46-8D50-61389E1C3C6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28" name="Espace réservé du pied de page 4">
            <a:extLst>
              <a:ext uri="{FF2B5EF4-FFF2-40B4-BE49-F238E27FC236}">
                <a16:creationId xmlns:a16="http://schemas.microsoft.com/office/drawing/2014/main" id="{42AE28E7-DDC7-204C-89ED-909D549C5A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0415286" y="3488475"/>
            <a:ext cx="5571671" cy="486836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fr-FR" dirty="0"/>
              <a:t>NOM DE DOMAINE | NOM DE DIRECTION | NOM DE SERVICE – </a:t>
            </a:r>
          </a:p>
          <a:p>
            <a:r>
              <a:rPr lang="fr-FR" dirty="0"/>
              <a:t>A RENSEIGNER EN PIED DE PAGE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et texte- sombre">
    <p:bg>
      <p:bgPr>
        <a:solidFill>
          <a:srgbClr val="202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822BBBA-FA43-324F-8B5F-5C8CED4F81B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 userDrawn="1"/>
        </p:nvSpPr>
        <p:spPr>
          <a:xfrm>
            <a:off x="12957706" y="560027"/>
            <a:ext cx="569700" cy="346798"/>
          </a:xfrm>
          <a:prstGeom prst="rect">
            <a:avLst/>
          </a:prstGeom>
          <a:solidFill>
            <a:srgbClr val="FBCA0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11" name="Espace réservé pour une image  10"/>
          <p:cNvSpPr>
            <a:spLocks noGrp="1"/>
          </p:cNvSpPr>
          <p:nvPr>
            <p:ph type="pic" sz="quarter" idx="13"/>
          </p:nvPr>
        </p:nvSpPr>
        <p:spPr>
          <a:xfrm>
            <a:off x="589060" y="504826"/>
            <a:ext cx="6421748" cy="6573837"/>
          </a:xfrm>
          <a:prstGeom prst="rect">
            <a:avLst/>
          </a:prstGeom>
          <a:solidFill>
            <a:schemeClr val="bg1"/>
          </a:solidFill>
        </p:spPr>
        <p:txBody>
          <a:bodyPr vert="horz"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7297351" y="809626"/>
            <a:ext cx="5272583" cy="1844675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>
              <a:spcBef>
                <a:spcPts val="0"/>
              </a:spcBef>
              <a:defRPr sz="3200" b="1" i="0"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5"/>
          </p:nvPr>
        </p:nvSpPr>
        <p:spPr>
          <a:xfrm>
            <a:off x="7298349" y="2790825"/>
            <a:ext cx="5271585" cy="428783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lvl2pPr>
            <a:lvl3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lvl3pPr>
            <a:lvl4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lvl4pPr>
            <a:lvl5pPr marL="342900" indent="-342900">
              <a:spcBef>
                <a:spcPts val="0"/>
              </a:spcBef>
              <a:buFont typeface="Arial" panose="020B0604020202020204" pitchFamily="34" charset="0"/>
              <a:buChar char="•"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E74C8866-B111-2543-84C5-B31216A63C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12753842" y="6721594"/>
            <a:ext cx="894564" cy="48683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90EB919A-8486-904A-8B24-92ACF49D7325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B7C92C0B-E471-B047-AE91-E76191D71F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0415286" y="3488475"/>
            <a:ext cx="5571671" cy="486836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fr-FR"/>
              <a:t>NOM DE DOMAINE | NOM DE DIRECTION | NOM DE SERVICE – </a:t>
            </a:r>
          </a:p>
          <a:p>
            <a:r>
              <a:rPr lang="fr-FR"/>
              <a:t>A RENSEIGNER EN PIED DE PAGE</a:t>
            </a:r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ise chronolog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ignalisation droite 9">
            <a:extLst>
              <a:ext uri="{FF2B5EF4-FFF2-40B4-BE49-F238E27FC236}">
                <a16:creationId xmlns:a16="http://schemas.microsoft.com/office/drawing/2014/main" id="{5E85379B-8C47-EF4F-B9F8-F9643661001C}"/>
              </a:ext>
            </a:extLst>
          </p:cNvPr>
          <p:cNvSpPr/>
          <p:nvPr userDrawn="1"/>
        </p:nvSpPr>
        <p:spPr>
          <a:xfrm>
            <a:off x="1" y="2326661"/>
            <a:ext cx="12473088" cy="1670788"/>
          </a:xfrm>
          <a:prstGeom prst="homePlate">
            <a:avLst/>
          </a:prstGeom>
          <a:solidFill>
            <a:srgbClr val="2020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18"/>
          </p:nvPr>
        </p:nvSpPr>
        <p:spPr>
          <a:xfrm>
            <a:off x="684908" y="4570809"/>
            <a:ext cx="2288347" cy="2667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1pPr>
            <a:lvl2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2pPr>
            <a:lvl3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3pPr>
            <a:lvl4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4pPr>
            <a:lvl5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5" name="Espace réservé du texte 23"/>
          <p:cNvSpPr>
            <a:spLocks noGrp="1"/>
          </p:cNvSpPr>
          <p:nvPr>
            <p:ph type="body" sz="quarter" idx="19"/>
          </p:nvPr>
        </p:nvSpPr>
        <p:spPr>
          <a:xfrm>
            <a:off x="2972256" y="4570809"/>
            <a:ext cx="2288347" cy="2667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1pPr>
            <a:lvl2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2pPr>
            <a:lvl3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3pPr>
            <a:lvl4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4pPr>
            <a:lvl5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6" name="Espace réservé du texte 23"/>
          <p:cNvSpPr>
            <a:spLocks noGrp="1"/>
          </p:cNvSpPr>
          <p:nvPr>
            <p:ph type="body" sz="quarter" idx="20"/>
          </p:nvPr>
        </p:nvSpPr>
        <p:spPr>
          <a:xfrm>
            <a:off x="5260603" y="4570809"/>
            <a:ext cx="2288347" cy="2667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1pPr>
            <a:lvl2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2pPr>
            <a:lvl3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3pPr>
            <a:lvl4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4pPr>
            <a:lvl5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7" name="Espace réservé du texte 23"/>
          <p:cNvSpPr>
            <a:spLocks noGrp="1"/>
          </p:cNvSpPr>
          <p:nvPr>
            <p:ph type="body" sz="quarter" idx="21"/>
          </p:nvPr>
        </p:nvSpPr>
        <p:spPr>
          <a:xfrm>
            <a:off x="7548950" y="4570809"/>
            <a:ext cx="2288347" cy="2667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1pPr>
            <a:lvl2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2pPr>
            <a:lvl3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3pPr>
            <a:lvl4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4pPr>
            <a:lvl5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8" name="Espace réservé du texte 23"/>
          <p:cNvSpPr>
            <a:spLocks noGrp="1"/>
          </p:cNvSpPr>
          <p:nvPr>
            <p:ph type="body" sz="quarter" idx="22"/>
          </p:nvPr>
        </p:nvSpPr>
        <p:spPr>
          <a:xfrm>
            <a:off x="9837297" y="4570809"/>
            <a:ext cx="2288347" cy="2667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1pPr>
            <a:lvl2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2pPr>
            <a:lvl3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3pPr>
            <a:lvl4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4pPr>
            <a:lvl5pPr marL="0" indent="0" algn="ctr">
              <a:spcBef>
                <a:spcPts val="0"/>
              </a:spcBef>
              <a:defRPr sz="1600">
                <a:solidFill>
                  <a:srgbClr val="20202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0" y="560028"/>
            <a:ext cx="683909" cy="543719"/>
          </a:xfrm>
          <a:prstGeom prst="rect">
            <a:avLst/>
          </a:prstGeom>
          <a:solidFill>
            <a:srgbClr val="FBC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34780F27-CDFE-5640-AF69-0CDDA03FB168}"/>
              </a:ext>
            </a:extLst>
          </p:cNvPr>
          <p:cNvCxnSpPr>
            <a:cxnSpLocks/>
            <a:endCxn id="24" idx="0"/>
          </p:cNvCxnSpPr>
          <p:nvPr userDrawn="1"/>
        </p:nvCxnSpPr>
        <p:spPr>
          <a:xfrm>
            <a:off x="1383199" y="3748545"/>
            <a:ext cx="445882" cy="822265"/>
          </a:xfrm>
          <a:prstGeom prst="line">
            <a:avLst/>
          </a:prstGeom>
          <a:ln w="69850">
            <a:solidFill>
              <a:srgbClr val="FBCA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3F6A6F7D-6F0A-BB44-AA21-33621D690AEC}"/>
              </a:ext>
            </a:extLst>
          </p:cNvPr>
          <p:cNvCxnSpPr>
            <a:cxnSpLocks/>
          </p:cNvCxnSpPr>
          <p:nvPr userDrawn="1"/>
        </p:nvCxnSpPr>
        <p:spPr>
          <a:xfrm>
            <a:off x="3706685" y="3748545"/>
            <a:ext cx="445882" cy="822265"/>
          </a:xfrm>
          <a:prstGeom prst="line">
            <a:avLst/>
          </a:prstGeom>
          <a:ln w="69850">
            <a:solidFill>
              <a:srgbClr val="FBCA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91961218-866F-E846-ABD4-D3FA9CFADACE}"/>
              </a:ext>
            </a:extLst>
          </p:cNvPr>
          <p:cNvCxnSpPr>
            <a:cxnSpLocks/>
          </p:cNvCxnSpPr>
          <p:nvPr userDrawn="1"/>
        </p:nvCxnSpPr>
        <p:spPr>
          <a:xfrm>
            <a:off x="5958893" y="3748545"/>
            <a:ext cx="445882" cy="822265"/>
          </a:xfrm>
          <a:prstGeom prst="line">
            <a:avLst/>
          </a:prstGeom>
          <a:ln w="69850">
            <a:solidFill>
              <a:srgbClr val="FBCA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8F587198-CA59-014F-9881-E0C528550A97}"/>
              </a:ext>
            </a:extLst>
          </p:cNvPr>
          <p:cNvCxnSpPr>
            <a:cxnSpLocks/>
          </p:cNvCxnSpPr>
          <p:nvPr userDrawn="1"/>
        </p:nvCxnSpPr>
        <p:spPr>
          <a:xfrm>
            <a:off x="8246068" y="3748545"/>
            <a:ext cx="445882" cy="822265"/>
          </a:xfrm>
          <a:prstGeom prst="line">
            <a:avLst/>
          </a:prstGeom>
          <a:ln w="69850">
            <a:solidFill>
              <a:srgbClr val="FBCA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E98E283B-B0D0-7E43-8AFB-54DDFF342452}"/>
              </a:ext>
            </a:extLst>
          </p:cNvPr>
          <p:cNvCxnSpPr>
            <a:cxnSpLocks/>
          </p:cNvCxnSpPr>
          <p:nvPr userDrawn="1"/>
        </p:nvCxnSpPr>
        <p:spPr>
          <a:xfrm>
            <a:off x="10591947" y="3748545"/>
            <a:ext cx="445882" cy="822265"/>
          </a:xfrm>
          <a:prstGeom prst="line">
            <a:avLst/>
          </a:prstGeom>
          <a:ln w="69850">
            <a:solidFill>
              <a:srgbClr val="FBCA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Espace réservé du texte 23">
            <a:extLst>
              <a:ext uri="{FF2B5EF4-FFF2-40B4-BE49-F238E27FC236}">
                <a16:creationId xmlns:a16="http://schemas.microsoft.com/office/drawing/2014/main" id="{00D1D2E8-20C7-9842-AE75-84D2433B52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67512" y="2476985"/>
            <a:ext cx="1926050" cy="137644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ctr">
              <a:spcBef>
                <a:spcPts val="0"/>
              </a:spcBef>
              <a:defRPr sz="24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2pPr>
            <a:lvl3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3pPr>
            <a:lvl4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4pPr>
            <a:lvl5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5" name="Espace réservé du texte 23">
            <a:extLst>
              <a:ext uri="{FF2B5EF4-FFF2-40B4-BE49-F238E27FC236}">
                <a16:creationId xmlns:a16="http://schemas.microsoft.com/office/drawing/2014/main" id="{57C9B7D0-D33A-8C48-9076-69847EFE51B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483210" y="2476985"/>
            <a:ext cx="1926050" cy="137644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ctr">
              <a:spcBef>
                <a:spcPts val="0"/>
              </a:spcBef>
              <a:defRPr sz="24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2pPr>
            <a:lvl3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3pPr>
            <a:lvl4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4pPr>
            <a:lvl5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8" name="Espace réservé du texte 23">
            <a:extLst>
              <a:ext uri="{FF2B5EF4-FFF2-40B4-BE49-F238E27FC236}">
                <a16:creationId xmlns:a16="http://schemas.microsoft.com/office/drawing/2014/main" id="{9C4BE105-CAD8-9F45-B7E2-121C5AA8977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729639" y="2476985"/>
            <a:ext cx="1926050" cy="137644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ctr">
              <a:spcBef>
                <a:spcPts val="0"/>
              </a:spcBef>
              <a:defRPr sz="24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2pPr>
            <a:lvl3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3pPr>
            <a:lvl4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4pPr>
            <a:lvl5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1" name="Espace réservé du texte 23">
            <a:extLst>
              <a:ext uri="{FF2B5EF4-FFF2-40B4-BE49-F238E27FC236}">
                <a16:creationId xmlns:a16="http://schemas.microsoft.com/office/drawing/2014/main" id="{525F8A28-36AC-A348-9D3E-6A4D34D2CC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993992" y="2476985"/>
            <a:ext cx="1926050" cy="137644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ctr">
              <a:spcBef>
                <a:spcPts val="0"/>
              </a:spcBef>
              <a:defRPr sz="24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2pPr>
            <a:lvl3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3pPr>
            <a:lvl4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4pPr>
            <a:lvl5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2" name="Espace réservé du texte 23">
            <a:extLst>
              <a:ext uri="{FF2B5EF4-FFF2-40B4-BE49-F238E27FC236}">
                <a16:creationId xmlns:a16="http://schemas.microsoft.com/office/drawing/2014/main" id="{F0401092-DF09-A140-86B3-6A551CD85CC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258346" y="2476985"/>
            <a:ext cx="1926050" cy="137644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ctr">
              <a:spcBef>
                <a:spcPts val="0"/>
              </a:spcBef>
              <a:defRPr sz="2400" b="1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2pPr>
            <a:lvl3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3pPr>
            <a:lvl4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4pPr>
            <a:lvl5pPr marL="0" indent="0" algn="ctr">
              <a:spcBef>
                <a:spcPts val="0"/>
              </a:spcBef>
              <a:defRPr sz="4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3" name="Titre 1">
            <a:extLst>
              <a:ext uri="{FF2B5EF4-FFF2-40B4-BE49-F238E27FC236}">
                <a16:creationId xmlns:a16="http://schemas.microsoft.com/office/drawing/2014/main" id="{966CD9DB-8373-EF4E-A6B5-D3EAE0B0E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  <a:prstGeom prst="rect">
            <a:avLst/>
          </a:prstGeom>
        </p:spPr>
        <p:txBody>
          <a:bodyPr anchor="t"/>
          <a:lstStyle>
            <a:lvl1pPr algn="l">
              <a:defRPr sz="3600" b="1">
                <a:solidFill>
                  <a:srgbClr val="636567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A524ED67-762A-934B-9958-DD595F9FCC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12753842" y="6721594"/>
            <a:ext cx="894564" cy="48683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26DE1F68-27C7-A24A-B365-0605EB4FA604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36" name="Espace réservé du pied de page 4">
            <a:extLst>
              <a:ext uri="{FF2B5EF4-FFF2-40B4-BE49-F238E27FC236}">
                <a16:creationId xmlns:a16="http://schemas.microsoft.com/office/drawing/2014/main" id="{71B8DABA-09EF-2A47-B7ED-21DC66246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10415286" y="3488475"/>
            <a:ext cx="5571671" cy="486836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fr-FR" dirty="0"/>
              <a:t>NOM DE DOMAINE | NOM DE DIRECTION | NOM DE SERVICE – </a:t>
            </a:r>
          </a:p>
          <a:p>
            <a:r>
              <a:rPr lang="fr-FR" dirty="0"/>
              <a:t>A RENSEIGNER EN PIED DE PAGE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 rot="16200000">
            <a:off x="12753842" y="6721594"/>
            <a:ext cx="894564" cy="486834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fld id="{98AD4276-EC7A-AF44-86A2-360C12546CDD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 rot="16200000">
            <a:off x="10415286" y="3488475"/>
            <a:ext cx="5571671" cy="486836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>
            <a:lvl1pPr algn="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fr-FR"/>
              <a:t>NOM DE DOMAINE | NOM DE DIRECTION | NOM DE SERVICE – </a:t>
            </a:r>
          </a:p>
          <a:p>
            <a:r>
              <a:rPr lang="fr-FR"/>
              <a:t>A RENSEIGNER EN PIED DE PAGE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2957705" y="157375"/>
            <a:ext cx="486834" cy="402652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2822BBBA-FA43-324F-8B5F-5C8CED4F81B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12957707" y="560027"/>
            <a:ext cx="486832" cy="346798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10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23925" y="403225"/>
            <a:ext cx="11596688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0" r:id="rId2"/>
    <p:sldLayoutId id="2147483651" r:id="rId3"/>
    <p:sldLayoutId id="2147483656" r:id="rId4"/>
    <p:sldLayoutId id="2147483652" r:id="rId5"/>
    <p:sldLayoutId id="2147483653" r:id="rId6"/>
    <p:sldLayoutId id="2147483657" r:id="rId7"/>
    <p:sldLayoutId id="2147483654" r:id="rId8"/>
    <p:sldLayoutId id="2147483658" r:id="rId9"/>
  </p:sldLayoutIdLst>
  <p:hf hdr="0"/>
  <p:txStyles>
    <p:titleStyle>
      <a:lvl1pPr algn="l" defTabSz="521437" rtl="0" eaLnBrk="1" latinLnBrk="0" hangingPunct="1">
        <a:spcBef>
          <a:spcPct val="0"/>
        </a:spcBef>
        <a:buNone/>
        <a:defRPr sz="3500" b="1" i="0" u="none" kern="1200" baseline="0">
          <a:solidFill>
            <a:srgbClr val="202020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391077" indent="-391077" algn="l" defTabSz="521437" rtl="0" eaLnBrk="1" latinLnBrk="0" hangingPunct="1">
        <a:spcBef>
          <a:spcPct val="20000"/>
        </a:spcBef>
        <a:buFont typeface="Arial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847334" indent="-325898" algn="l" defTabSz="521437" rtl="0" eaLnBrk="1" latinLnBrk="0" hangingPunct="1">
        <a:spcBef>
          <a:spcPct val="20000"/>
        </a:spcBef>
        <a:buFontTx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592" indent="-260718" algn="l" defTabSz="521437" rtl="0" eaLnBrk="1" latinLnBrk="0" hangingPunct="1">
        <a:spcBef>
          <a:spcPct val="2000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028" indent="-260718" algn="l" defTabSz="521437" rtl="0" eaLnBrk="1" latinLnBrk="0" hangingPunct="1">
        <a:spcBef>
          <a:spcPct val="20000"/>
        </a:spcBef>
        <a:buFontTx/>
        <a:buNone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Tx/>
        <a:buNone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sante.univ-tlse3.fr/informations-scolarite-pas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v-tlse3.fr/contactez-le-scuio-ip-de-l-ut3" TargetMode="External"/><Relationship Id="rId2" Type="http://schemas.openxmlformats.org/officeDocument/2006/relationships/hyperlink" Target="mailto:phe.contact@univ-tlse3.f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usante@univ-tlse3.fr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ante.univ-tlse3.f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ante.univ-tlse3.f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96ECB-46A8-544A-BED6-47F24F599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6783" y="3781425"/>
            <a:ext cx="4975607" cy="2962196"/>
          </a:xfrm>
        </p:spPr>
        <p:txBody>
          <a:bodyPr>
            <a:normAutofit/>
          </a:bodyPr>
          <a:lstStyle/>
          <a:p>
            <a:r>
              <a:rPr lang="fr-FR" dirty="0"/>
              <a:t>Réunion de rentrée</a:t>
            </a:r>
            <a:br>
              <a:rPr lang="fr-FR" dirty="0"/>
            </a:br>
            <a:r>
              <a:rPr lang="fr-FR" dirty="0"/>
              <a:t>LAS 2023/2024</a:t>
            </a:r>
            <a:br>
              <a:rPr lang="fr-FR" dirty="0"/>
            </a:br>
            <a:r>
              <a:rPr lang="fr-FR" dirty="0"/>
              <a:t>le 16/10/2023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pic>
        <p:nvPicPr>
          <p:cNvPr id="5" name="Espace réservé pour une image  4">
            <a:extLst>
              <a:ext uri="{FF2B5EF4-FFF2-40B4-BE49-F238E27FC236}">
                <a16:creationId xmlns:a16="http://schemas.microsoft.com/office/drawing/2014/main" id="{04295F9C-E867-1344-884D-C1E0EF0FB2C6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3" b="83"/>
          <a:stretch/>
        </p:blipFill>
        <p:spPr/>
      </p:pic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7E2E5AE9-4E11-5943-A5CA-36A9FFC3A4A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E3B8563-FEF2-F04A-8F38-DECC4568C883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B425DF5-8E56-BE43-894B-9269B798CA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C8E45B4-37B3-7848-BDB2-8AF40218E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7778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 fontScale="90000"/>
          </a:bodyPr>
          <a:lstStyle/>
          <a:p>
            <a:r>
              <a:rPr lang="fr-FR" dirty="0"/>
              <a:t>CANDIDATURES MMOP LAS 1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58E3345-543D-45F8-898C-493BAF3DDB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Après les </a:t>
            </a:r>
            <a:r>
              <a:rPr lang="en-GB" dirty="0" err="1">
                <a:solidFill>
                  <a:schemeClr val="tx1"/>
                </a:solidFill>
              </a:rPr>
              <a:t>résultats</a:t>
            </a:r>
            <a:r>
              <a:rPr lang="en-GB" dirty="0">
                <a:solidFill>
                  <a:schemeClr val="tx1"/>
                </a:solidFill>
              </a:rPr>
              <a:t> de la 1</a:t>
            </a:r>
            <a:r>
              <a:rPr lang="en-GB" baseline="30000" dirty="0">
                <a:solidFill>
                  <a:schemeClr val="tx1"/>
                </a:solidFill>
              </a:rPr>
              <a:t>ère</a:t>
            </a:r>
            <a:r>
              <a:rPr lang="en-GB" dirty="0">
                <a:solidFill>
                  <a:schemeClr val="tx1"/>
                </a:solidFill>
              </a:rPr>
              <a:t> session de la L1: </a:t>
            </a:r>
          </a:p>
          <a:p>
            <a:pPr marL="720725" indent="0">
              <a:buFont typeface="Wingdings" panose="05000000000000000000" pitchFamily="2" charset="2"/>
              <a:buChar char="q"/>
            </a:pP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Acte</a:t>
            </a:r>
            <a:r>
              <a:rPr lang="en-GB" i="1" dirty="0">
                <a:solidFill>
                  <a:schemeClr val="tx1"/>
                </a:solidFill>
              </a:rPr>
              <a:t> de candidature</a:t>
            </a:r>
            <a:r>
              <a:rPr lang="en-GB" dirty="0">
                <a:solidFill>
                  <a:schemeClr val="tx1"/>
                </a:solidFill>
              </a:rPr>
              <a:t> sur </a:t>
            </a:r>
            <a:r>
              <a:rPr lang="en-GB" dirty="0" err="1">
                <a:solidFill>
                  <a:schemeClr val="tx1"/>
                </a:solidFill>
              </a:rPr>
              <a:t>une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plateforme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dédiée</a:t>
            </a:r>
            <a:r>
              <a:rPr lang="en-GB" dirty="0">
                <a:solidFill>
                  <a:schemeClr val="tx1"/>
                </a:solidFill>
              </a:rPr>
              <a:t> et </a:t>
            </a:r>
            <a:r>
              <a:rPr lang="en-GB" dirty="0" err="1">
                <a:solidFill>
                  <a:schemeClr val="tx1"/>
                </a:solidFill>
              </a:rPr>
              <a:t>choix</a:t>
            </a:r>
            <a:r>
              <a:rPr lang="en-GB" dirty="0">
                <a:solidFill>
                  <a:schemeClr val="tx1"/>
                </a:solidFill>
              </a:rPr>
              <a:t> de </a:t>
            </a:r>
            <a:r>
              <a:rPr lang="en-GB" dirty="0" err="1">
                <a:solidFill>
                  <a:schemeClr val="tx1"/>
                </a:solidFill>
              </a:rPr>
              <a:t>filière</a:t>
            </a:r>
            <a:r>
              <a:rPr lang="en-GB" dirty="0">
                <a:solidFill>
                  <a:schemeClr val="tx1"/>
                </a:solidFill>
              </a:rPr>
              <a:t>(s)</a:t>
            </a:r>
          </a:p>
          <a:p>
            <a:r>
              <a:rPr lang="en-GB" i="1" dirty="0">
                <a:solidFill>
                  <a:schemeClr val="tx1"/>
                </a:solidFill>
              </a:rPr>
              <a:t>Affectation des </a:t>
            </a:r>
            <a:r>
              <a:rPr lang="en-GB" i="1" dirty="0" err="1">
                <a:solidFill>
                  <a:schemeClr val="tx1"/>
                </a:solidFill>
              </a:rPr>
              <a:t>étudiants</a:t>
            </a:r>
            <a:r>
              <a:rPr lang="en-GB" dirty="0">
                <a:solidFill>
                  <a:schemeClr val="tx1"/>
                </a:solidFill>
              </a:rPr>
              <a:t> à </a:t>
            </a:r>
            <a:r>
              <a:rPr lang="en-GB" dirty="0" err="1">
                <a:solidFill>
                  <a:schemeClr val="tx1"/>
                </a:solidFill>
              </a:rPr>
              <a:t>l’issue</a:t>
            </a:r>
            <a:r>
              <a:rPr lang="en-GB" dirty="0">
                <a:solidFill>
                  <a:schemeClr val="tx1"/>
                </a:solidFill>
              </a:rPr>
              <a:t> du 1</a:t>
            </a:r>
            <a:r>
              <a:rPr lang="en-GB" baseline="30000" dirty="0">
                <a:solidFill>
                  <a:schemeClr val="tx1"/>
                </a:solidFill>
              </a:rPr>
              <a:t>er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groupe</a:t>
            </a: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d’épreuves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Si non </a:t>
            </a:r>
            <a:r>
              <a:rPr lang="en-GB" dirty="0" err="1">
                <a:solidFill>
                  <a:schemeClr val="tx1"/>
                </a:solidFill>
              </a:rPr>
              <a:t>affecté</a:t>
            </a:r>
            <a:r>
              <a:rPr lang="en-GB" dirty="0">
                <a:solidFill>
                  <a:schemeClr val="tx1"/>
                </a:solidFill>
              </a:rPr>
              <a:t> à </a:t>
            </a:r>
            <a:r>
              <a:rPr lang="en-GB" dirty="0" err="1">
                <a:solidFill>
                  <a:schemeClr val="tx1"/>
                </a:solidFill>
              </a:rPr>
              <a:t>l’issue</a:t>
            </a:r>
            <a:r>
              <a:rPr lang="en-GB" dirty="0">
                <a:solidFill>
                  <a:schemeClr val="tx1"/>
                </a:solidFill>
              </a:rPr>
              <a:t> du 1</a:t>
            </a:r>
            <a:r>
              <a:rPr lang="en-GB" baseline="30000" dirty="0">
                <a:solidFill>
                  <a:schemeClr val="tx1"/>
                </a:solidFill>
              </a:rPr>
              <a:t>er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groupe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d’épreuves</a:t>
            </a:r>
            <a:r>
              <a:rPr lang="en-GB" dirty="0">
                <a:solidFill>
                  <a:schemeClr val="tx1"/>
                </a:solidFill>
              </a:rPr>
              <a:t> :</a:t>
            </a:r>
          </a:p>
          <a:p>
            <a:pPr marL="720725" indent="0">
              <a:buFont typeface="Wingdings" panose="05000000000000000000" pitchFamily="2" charset="2"/>
              <a:buChar char="q"/>
            </a:pP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Épreuves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orales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du 2</a:t>
            </a:r>
            <a:r>
              <a:rPr lang="en-GB" baseline="30000" dirty="0">
                <a:solidFill>
                  <a:schemeClr val="tx1"/>
                </a:solidFill>
              </a:rPr>
              <a:t>nd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groupe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Choix </a:t>
            </a:r>
            <a:r>
              <a:rPr lang="en-GB" dirty="0" err="1">
                <a:solidFill>
                  <a:schemeClr val="tx1"/>
                </a:solidFill>
              </a:rPr>
              <a:t>définitif</a:t>
            </a:r>
            <a:r>
              <a:rPr lang="en-GB" dirty="0">
                <a:solidFill>
                  <a:schemeClr val="tx1"/>
                </a:solidFill>
              </a:rPr>
              <a:t> des </a:t>
            </a:r>
            <a:r>
              <a:rPr lang="en-GB" dirty="0" err="1">
                <a:solidFill>
                  <a:schemeClr val="tx1"/>
                </a:solidFill>
              </a:rPr>
              <a:t>admis</a:t>
            </a:r>
            <a:r>
              <a:rPr lang="en-GB" dirty="0">
                <a:solidFill>
                  <a:schemeClr val="tx1"/>
                </a:solidFill>
              </a:rPr>
              <a:t> du 2</a:t>
            </a:r>
            <a:r>
              <a:rPr lang="en-GB" baseline="30000" dirty="0">
                <a:solidFill>
                  <a:schemeClr val="tx1"/>
                </a:solidFill>
              </a:rPr>
              <a:t>nd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groupe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d’épreuves</a:t>
            </a:r>
            <a:endParaRPr lang="en-GB" dirty="0">
              <a:solidFill>
                <a:schemeClr val="tx1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867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 fontScale="90000"/>
          </a:bodyPr>
          <a:lstStyle/>
          <a:p>
            <a:r>
              <a:rPr lang="fr-FR" dirty="0"/>
              <a:t>CLASSEMENT LAS 1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58E3345-543D-45F8-898C-493BAF3DDB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b="1" dirty="0" err="1"/>
              <a:t>Prérequis</a:t>
            </a:r>
            <a:r>
              <a:rPr lang="en-GB" dirty="0"/>
              <a:t>: </a:t>
            </a:r>
            <a:r>
              <a:rPr lang="en-GB" dirty="0" err="1"/>
              <a:t>valider</a:t>
            </a:r>
            <a:r>
              <a:rPr lang="en-GB" dirty="0"/>
              <a:t> </a:t>
            </a:r>
            <a:r>
              <a:rPr lang="en-GB" dirty="0" err="1"/>
              <a:t>l’année</a:t>
            </a:r>
            <a:r>
              <a:rPr lang="en-GB" dirty="0"/>
              <a:t> à </a:t>
            </a:r>
            <a:r>
              <a:rPr lang="en-GB" dirty="0" err="1"/>
              <a:t>l’issue</a:t>
            </a:r>
            <a:r>
              <a:rPr lang="en-GB" dirty="0"/>
              <a:t> de la 1</a:t>
            </a:r>
            <a:r>
              <a:rPr lang="en-GB" baseline="30000" dirty="0"/>
              <a:t>ère</a:t>
            </a:r>
            <a:r>
              <a:rPr lang="en-GB" dirty="0"/>
              <a:t> session</a:t>
            </a:r>
          </a:p>
          <a:p>
            <a:endParaRPr lang="en-GB" dirty="0"/>
          </a:p>
          <a:p>
            <a:r>
              <a:rPr lang="en-GB" dirty="0"/>
              <a:t>Note de </a:t>
            </a:r>
            <a:r>
              <a:rPr lang="en-GB" dirty="0" err="1"/>
              <a:t>l’option</a:t>
            </a:r>
            <a:r>
              <a:rPr lang="en-GB" dirty="0"/>
              <a:t> santé (10 ECTS) qui </a:t>
            </a:r>
            <a:r>
              <a:rPr lang="en-GB" dirty="0" err="1"/>
              <a:t>compte</a:t>
            </a:r>
            <a:r>
              <a:rPr lang="en-GB" dirty="0"/>
              <a:t> pour 30 %</a:t>
            </a:r>
          </a:p>
          <a:p>
            <a:pPr marL="0" indent="0">
              <a:buNone/>
            </a:pPr>
            <a:r>
              <a:rPr lang="en-GB" dirty="0"/>
              <a:t>			+</a:t>
            </a:r>
          </a:p>
          <a:p>
            <a:r>
              <a:rPr lang="en-GB" dirty="0"/>
              <a:t>Note </a:t>
            </a:r>
            <a:r>
              <a:rPr lang="en-GB" dirty="0" err="1"/>
              <a:t>lissée</a:t>
            </a:r>
            <a:r>
              <a:rPr lang="en-GB" dirty="0"/>
              <a:t> de </a:t>
            </a:r>
            <a:r>
              <a:rPr lang="en-GB" dirty="0" err="1"/>
              <a:t>l’année</a:t>
            </a:r>
            <a:r>
              <a:rPr lang="en-GB" dirty="0"/>
              <a:t> de licence (60 ECTS) qui </a:t>
            </a:r>
            <a:r>
              <a:rPr lang="en-GB" dirty="0" err="1"/>
              <a:t>compte</a:t>
            </a:r>
            <a:r>
              <a:rPr lang="en-GB" dirty="0"/>
              <a:t> </a:t>
            </a:r>
            <a:r>
              <a:rPr lang="en-GB"/>
              <a:t>pour 70 %</a:t>
            </a:r>
            <a:endParaRPr lang="en-GB" dirty="0"/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>
                <a:solidFill>
                  <a:srgbClr val="FF0000"/>
                </a:solidFill>
              </a:rPr>
              <a:t>/!\</a:t>
            </a:r>
            <a:r>
              <a:rPr lang="fr-FR" dirty="0"/>
              <a:t> Les LAS 1 ne peuvent pas redoubler </a:t>
            </a:r>
          </a:p>
        </p:txBody>
      </p:sp>
    </p:spTree>
    <p:extLst>
      <p:ext uri="{BB962C8B-B14F-4D97-AF65-F5344CB8AC3E}">
        <p14:creationId xmlns:p14="http://schemas.microsoft.com/office/powerpoint/2010/main" val="3515683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773126"/>
          </a:xfrm>
        </p:spPr>
        <p:txBody>
          <a:bodyPr>
            <a:normAutofit fontScale="90000"/>
          </a:bodyPr>
          <a:lstStyle/>
          <a:p>
            <a:r>
              <a:rPr lang="fr-FR" dirty="0"/>
              <a:t>GROUPES D’ÉPREUVES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58E3345-543D-45F8-898C-493BAF3DDB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1</a:t>
            </a:r>
            <a:r>
              <a:rPr lang="en-GB" baseline="30000" dirty="0"/>
              <a:t>er</a:t>
            </a:r>
            <a:r>
              <a:rPr lang="en-GB" dirty="0"/>
              <a:t> </a:t>
            </a:r>
            <a:r>
              <a:rPr lang="en-GB" dirty="0" err="1"/>
              <a:t>groupe</a:t>
            </a:r>
            <a:r>
              <a:rPr lang="en-GB" dirty="0"/>
              <a:t> : &lt;50% du NA de </a:t>
            </a:r>
            <a:r>
              <a:rPr lang="en-GB" dirty="0" err="1"/>
              <a:t>chaque</a:t>
            </a:r>
            <a:r>
              <a:rPr lang="en-GB" dirty="0"/>
              <a:t> </a:t>
            </a:r>
            <a:r>
              <a:rPr lang="en-GB" dirty="0" err="1"/>
              <a:t>filière</a:t>
            </a:r>
            <a:endParaRPr lang="en-GB" dirty="0"/>
          </a:p>
          <a:p>
            <a:r>
              <a:rPr lang="en-GB" dirty="0"/>
              <a:t>2</a:t>
            </a:r>
            <a:r>
              <a:rPr lang="en-GB" baseline="30000" dirty="0"/>
              <a:t>ème</a:t>
            </a:r>
            <a:r>
              <a:rPr lang="en-GB" dirty="0"/>
              <a:t> </a:t>
            </a:r>
            <a:r>
              <a:rPr lang="en-GB" dirty="0" err="1"/>
              <a:t>groupe</a:t>
            </a:r>
            <a:r>
              <a:rPr lang="en-GB" dirty="0"/>
              <a:t> :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fr-FR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8CABFC1-FC1E-4B14-AA48-8A8CF7503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3164011"/>
            <a:ext cx="11058941" cy="1409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3D112C30-72A1-4524-B2A2-3BD663DC5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89" y="4818630"/>
            <a:ext cx="10836539" cy="172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8317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 fontScale="90000"/>
          </a:bodyPr>
          <a:lstStyle/>
          <a:p>
            <a:r>
              <a:rPr lang="fr-FR" dirty="0"/>
              <a:t>Licences Accès Santé : LAS 2-3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2141568C-B8BB-4C70-8165-A4B2722FCA3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80978727"/>
              </p:ext>
            </p:extLst>
          </p:nvPr>
        </p:nvGraphicFramePr>
        <p:xfrm>
          <a:off x="2545805" y="1562555"/>
          <a:ext cx="7200800" cy="5571659"/>
        </p:xfrm>
        <a:graphic>
          <a:graphicData uri="http://schemas.openxmlformats.org/drawingml/2006/table">
            <a:tbl>
              <a:tblPr/>
              <a:tblGrid>
                <a:gridCol w="6163395">
                  <a:extLst>
                    <a:ext uri="{9D8B030D-6E8A-4147-A177-3AD203B41FA5}">
                      <a16:colId xmlns:a16="http://schemas.microsoft.com/office/drawing/2014/main" val="1705962564"/>
                    </a:ext>
                  </a:extLst>
                </a:gridCol>
                <a:gridCol w="427167">
                  <a:extLst>
                    <a:ext uri="{9D8B030D-6E8A-4147-A177-3AD203B41FA5}">
                      <a16:colId xmlns:a16="http://schemas.microsoft.com/office/drawing/2014/main" val="3209666698"/>
                    </a:ext>
                  </a:extLst>
                </a:gridCol>
                <a:gridCol w="610238">
                  <a:extLst>
                    <a:ext uri="{9D8B030D-6E8A-4147-A177-3AD203B41FA5}">
                      <a16:colId xmlns:a16="http://schemas.microsoft.com/office/drawing/2014/main" val="2895643407"/>
                    </a:ext>
                  </a:extLst>
                </a:gridCol>
              </a:tblGrid>
              <a:tr h="22474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Formations LAS-2- 3 année universitaire 2023/2024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Ets</a:t>
                      </a:r>
                    </a:p>
                  </a:txBody>
                  <a:tcPr marL="4901" marR="4901" marT="49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Filières ouvertes</a:t>
                      </a:r>
                    </a:p>
                  </a:txBody>
                  <a:tcPr marL="4901" marR="4901" marT="490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389566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L2 L3 - Administration économique et sociale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UT1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1"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MMOP-K</a:t>
                      </a:r>
                    </a:p>
                  </a:txBody>
                  <a:tcPr marL="4901" marR="4901" marT="49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607855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L2 L3 - Droit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5810743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L2 L3 - Economie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155297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L2 L3 -Mathématiques et informatique appliquées aux Sciences Humaines et Sociales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UT2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508942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L2 L3- Histoire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391905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L2 L3 - Géographie et aménagement - Géographie, Aménagement et Environnement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02748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L2 L3 - Philosophie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925062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L2 L3 - Sciences du langage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928071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L2 L3 - Sciences sociales - Gestion appliquée aux SHS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566868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L2 L3 - Sociologie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691311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Chimie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UT3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027497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Electronique, énergie électrique, automatique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793975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Génie civil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064928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Informatique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803007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Mathématiques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96490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Mathématiques Sciences et humanités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830495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Mécanique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881363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Physique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094880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Physique, chimie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695572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Sciences de la vie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668400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L2 L3 - Sciences et Techniques des Activités Physiques et Sportives (STAPS)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566334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L3 - Droit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INUC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000550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L3 - Droit et Gestion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604677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L3 - Electronique, énergie électrique, automatique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351556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L3 - Informatique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031737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L3 - Lettres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008315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L3 - Mathématiques - option Santé 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325810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L3 - Physique, chimie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514069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L3 - Psychologie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5341884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L3- Sciences de la vie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61670"/>
                  </a:ext>
                </a:extLst>
              </a:tr>
              <a:tr h="1724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L2 L3 - Sciences et Techniques des Activités Physiques et Sportives (STAPS) - option santé</a:t>
                      </a: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569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699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 fontScale="90000"/>
          </a:bodyPr>
          <a:lstStyle/>
          <a:p>
            <a:r>
              <a:rPr lang="fr-FR" dirty="0"/>
              <a:t>CANDIDATURES MMOP-K LAS 2-3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58E3345-543D-45F8-898C-493BAF3DDB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Après les </a:t>
            </a:r>
            <a:r>
              <a:rPr lang="en-GB" dirty="0" err="1">
                <a:solidFill>
                  <a:schemeClr val="tx1"/>
                </a:solidFill>
              </a:rPr>
              <a:t>résultats</a:t>
            </a:r>
            <a:r>
              <a:rPr lang="en-GB" dirty="0">
                <a:solidFill>
                  <a:schemeClr val="tx1"/>
                </a:solidFill>
              </a:rPr>
              <a:t> de la 1</a:t>
            </a:r>
            <a:r>
              <a:rPr lang="en-GB" baseline="30000" dirty="0">
                <a:solidFill>
                  <a:schemeClr val="tx1"/>
                </a:solidFill>
              </a:rPr>
              <a:t>ère</a:t>
            </a:r>
            <a:r>
              <a:rPr lang="en-GB" dirty="0">
                <a:solidFill>
                  <a:schemeClr val="tx1"/>
                </a:solidFill>
              </a:rPr>
              <a:t> session de la L2 </a:t>
            </a:r>
            <a:r>
              <a:rPr lang="en-GB" dirty="0" err="1">
                <a:solidFill>
                  <a:schemeClr val="tx1"/>
                </a:solidFill>
              </a:rPr>
              <a:t>ou</a:t>
            </a:r>
            <a:r>
              <a:rPr lang="en-GB" dirty="0">
                <a:solidFill>
                  <a:schemeClr val="tx1"/>
                </a:solidFill>
              </a:rPr>
              <a:t> L3: </a:t>
            </a:r>
          </a:p>
          <a:p>
            <a:pPr marL="720725" indent="0">
              <a:buFont typeface="Wingdings" panose="05000000000000000000" pitchFamily="2" charset="2"/>
              <a:buChar char="q"/>
            </a:pP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Acte</a:t>
            </a:r>
            <a:r>
              <a:rPr lang="en-GB" i="1" dirty="0">
                <a:solidFill>
                  <a:schemeClr val="tx1"/>
                </a:solidFill>
              </a:rPr>
              <a:t> de candidature</a:t>
            </a:r>
            <a:r>
              <a:rPr lang="en-GB" dirty="0">
                <a:solidFill>
                  <a:schemeClr val="tx1"/>
                </a:solidFill>
              </a:rPr>
              <a:t> sur </a:t>
            </a:r>
            <a:r>
              <a:rPr lang="en-GB" dirty="0" err="1">
                <a:solidFill>
                  <a:schemeClr val="tx1"/>
                </a:solidFill>
              </a:rPr>
              <a:t>une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plateforme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dédiée</a:t>
            </a:r>
            <a:r>
              <a:rPr lang="en-GB" dirty="0">
                <a:solidFill>
                  <a:schemeClr val="tx1"/>
                </a:solidFill>
              </a:rPr>
              <a:t> et </a:t>
            </a:r>
            <a:r>
              <a:rPr lang="en-GB" dirty="0" err="1">
                <a:solidFill>
                  <a:schemeClr val="tx1"/>
                </a:solidFill>
              </a:rPr>
              <a:t>choix</a:t>
            </a:r>
            <a:r>
              <a:rPr lang="en-GB" dirty="0">
                <a:solidFill>
                  <a:schemeClr val="tx1"/>
                </a:solidFill>
              </a:rPr>
              <a:t> de </a:t>
            </a:r>
            <a:r>
              <a:rPr lang="en-GB" dirty="0" err="1">
                <a:solidFill>
                  <a:schemeClr val="tx1"/>
                </a:solidFill>
              </a:rPr>
              <a:t>filière</a:t>
            </a:r>
            <a:r>
              <a:rPr lang="en-GB" dirty="0">
                <a:solidFill>
                  <a:schemeClr val="tx1"/>
                </a:solidFill>
              </a:rPr>
              <a:t>(s)</a:t>
            </a:r>
          </a:p>
          <a:p>
            <a:r>
              <a:rPr lang="en-GB" i="1" dirty="0">
                <a:solidFill>
                  <a:schemeClr val="tx1"/>
                </a:solidFill>
              </a:rPr>
              <a:t>Affectation des </a:t>
            </a:r>
            <a:r>
              <a:rPr lang="en-GB" i="1" dirty="0" err="1">
                <a:solidFill>
                  <a:schemeClr val="tx1"/>
                </a:solidFill>
              </a:rPr>
              <a:t>étudiants</a:t>
            </a:r>
            <a:r>
              <a:rPr lang="en-GB" dirty="0">
                <a:solidFill>
                  <a:schemeClr val="tx1"/>
                </a:solidFill>
              </a:rPr>
              <a:t> à </a:t>
            </a:r>
            <a:r>
              <a:rPr lang="en-GB" dirty="0" err="1">
                <a:solidFill>
                  <a:schemeClr val="tx1"/>
                </a:solidFill>
              </a:rPr>
              <a:t>l’issue</a:t>
            </a:r>
            <a:r>
              <a:rPr lang="en-GB" dirty="0">
                <a:solidFill>
                  <a:schemeClr val="tx1"/>
                </a:solidFill>
              </a:rPr>
              <a:t> du 1</a:t>
            </a:r>
            <a:r>
              <a:rPr lang="en-GB" baseline="30000" dirty="0">
                <a:solidFill>
                  <a:schemeClr val="tx1"/>
                </a:solidFill>
              </a:rPr>
              <a:t>er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groupe</a:t>
            </a: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d’épreuves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Si non </a:t>
            </a:r>
            <a:r>
              <a:rPr lang="en-GB" dirty="0" err="1">
                <a:solidFill>
                  <a:schemeClr val="tx1"/>
                </a:solidFill>
              </a:rPr>
              <a:t>affecté</a:t>
            </a:r>
            <a:r>
              <a:rPr lang="en-GB" dirty="0">
                <a:solidFill>
                  <a:schemeClr val="tx1"/>
                </a:solidFill>
              </a:rPr>
              <a:t> à </a:t>
            </a:r>
            <a:r>
              <a:rPr lang="en-GB" dirty="0" err="1">
                <a:solidFill>
                  <a:schemeClr val="tx1"/>
                </a:solidFill>
              </a:rPr>
              <a:t>l’issue</a:t>
            </a:r>
            <a:r>
              <a:rPr lang="en-GB" dirty="0">
                <a:solidFill>
                  <a:schemeClr val="tx1"/>
                </a:solidFill>
              </a:rPr>
              <a:t> du 1</a:t>
            </a:r>
            <a:r>
              <a:rPr lang="en-GB" baseline="30000" dirty="0">
                <a:solidFill>
                  <a:schemeClr val="tx1"/>
                </a:solidFill>
              </a:rPr>
              <a:t>er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groupe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d’épreuves</a:t>
            </a:r>
            <a:r>
              <a:rPr lang="en-GB" dirty="0">
                <a:solidFill>
                  <a:schemeClr val="tx1"/>
                </a:solidFill>
              </a:rPr>
              <a:t> :</a:t>
            </a:r>
          </a:p>
          <a:p>
            <a:pPr marL="720725" indent="0">
              <a:buFont typeface="Wingdings" panose="05000000000000000000" pitchFamily="2" charset="2"/>
              <a:buChar char="q"/>
            </a:pP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Épreuves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orales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du 2</a:t>
            </a:r>
            <a:r>
              <a:rPr lang="en-GB" baseline="30000" dirty="0">
                <a:solidFill>
                  <a:schemeClr val="tx1"/>
                </a:solidFill>
              </a:rPr>
              <a:t>nd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groupe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Choix </a:t>
            </a:r>
            <a:r>
              <a:rPr lang="en-GB" dirty="0" err="1">
                <a:solidFill>
                  <a:schemeClr val="tx1"/>
                </a:solidFill>
              </a:rPr>
              <a:t>définitif</a:t>
            </a:r>
            <a:r>
              <a:rPr lang="en-GB" dirty="0">
                <a:solidFill>
                  <a:schemeClr val="tx1"/>
                </a:solidFill>
              </a:rPr>
              <a:t> des </a:t>
            </a:r>
            <a:r>
              <a:rPr lang="en-GB" dirty="0" err="1">
                <a:solidFill>
                  <a:schemeClr val="tx1"/>
                </a:solidFill>
              </a:rPr>
              <a:t>admis</a:t>
            </a:r>
            <a:r>
              <a:rPr lang="en-GB" dirty="0">
                <a:solidFill>
                  <a:schemeClr val="tx1"/>
                </a:solidFill>
              </a:rPr>
              <a:t> du 2</a:t>
            </a:r>
            <a:r>
              <a:rPr lang="en-GB" baseline="30000" dirty="0">
                <a:solidFill>
                  <a:schemeClr val="tx1"/>
                </a:solidFill>
              </a:rPr>
              <a:t>nd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groupe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d’épreuves</a:t>
            </a:r>
            <a:endParaRPr lang="en-GB" dirty="0">
              <a:solidFill>
                <a:schemeClr val="tx1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9293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 fontScale="90000"/>
          </a:bodyPr>
          <a:lstStyle/>
          <a:p>
            <a:r>
              <a:rPr lang="fr-FR" dirty="0"/>
              <a:t>CLASSEMENT LAS 2-3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58E3345-543D-45F8-898C-493BAF3DDB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 dirty="0"/>
              <a:t>	</a:t>
            </a:r>
            <a:r>
              <a:rPr lang="en-GB" b="1" dirty="0" err="1"/>
              <a:t>Prérequis</a:t>
            </a:r>
            <a:r>
              <a:rPr lang="en-GB" b="1" dirty="0"/>
              <a:t> </a:t>
            </a:r>
            <a:r>
              <a:rPr lang="en-GB" dirty="0"/>
              <a:t>: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dirty="0" err="1"/>
              <a:t>Valider</a:t>
            </a:r>
            <a:r>
              <a:rPr lang="en-GB" dirty="0"/>
              <a:t> </a:t>
            </a:r>
            <a:r>
              <a:rPr lang="en-GB" dirty="0" err="1"/>
              <a:t>l’année</a:t>
            </a:r>
            <a:r>
              <a:rPr lang="en-GB" dirty="0"/>
              <a:t> à </a:t>
            </a:r>
            <a:r>
              <a:rPr lang="en-GB" dirty="0" err="1"/>
              <a:t>l’issue</a:t>
            </a:r>
            <a:r>
              <a:rPr lang="en-GB" dirty="0"/>
              <a:t> de la 1</a:t>
            </a:r>
            <a:r>
              <a:rPr lang="en-GB" baseline="30000" dirty="0"/>
              <a:t>ère</a:t>
            </a:r>
            <a:r>
              <a:rPr lang="en-GB" dirty="0"/>
              <a:t> session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dirty="0" err="1"/>
              <a:t>Avoir</a:t>
            </a:r>
            <a:r>
              <a:rPr lang="en-GB" dirty="0"/>
              <a:t> </a:t>
            </a:r>
            <a:r>
              <a:rPr lang="en-GB" dirty="0" err="1"/>
              <a:t>validé</a:t>
            </a:r>
            <a:r>
              <a:rPr lang="en-GB" dirty="0"/>
              <a:t> les 10 ECTS de </a:t>
            </a:r>
            <a:r>
              <a:rPr lang="en-GB" dirty="0" err="1"/>
              <a:t>l’option</a:t>
            </a:r>
            <a:r>
              <a:rPr lang="en-GB" dirty="0"/>
              <a:t> santé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sz="2200" i="1" dirty="0"/>
              <a:t>Les 10 ECTS Santé peuvent avoir été acquis soit :</a:t>
            </a:r>
          </a:p>
          <a:p>
            <a:pPr marL="0" lvl="0" indent="0">
              <a:buNone/>
            </a:pPr>
            <a:r>
              <a:rPr lang="fr-FR" sz="2200" i="1" dirty="0"/>
              <a:t>	- </a:t>
            </a:r>
            <a:r>
              <a:rPr lang="fr-FR" sz="2200" dirty="0"/>
              <a:t>à partir </a:t>
            </a:r>
            <a:r>
              <a:rPr lang="fr-FR" sz="2200" i="1" dirty="0"/>
              <a:t>d’un PASS ou à partir d’une LAS1 validés antérieurement en session 1 ou en session 2 ; </a:t>
            </a:r>
          </a:p>
          <a:p>
            <a:pPr marL="0" lvl="0" indent="0">
              <a:buNone/>
            </a:pPr>
            <a:r>
              <a:rPr lang="fr-FR" sz="2200" i="1" dirty="0"/>
              <a:t>	- </a:t>
            </a:r>
            <a:r>
              <a:rPr lang="fr-FR" sz="2200" dirty="0"/>
              <a:t>dans l’année en cours </a:t>
            </a:r>
            <a:r>
              <a:rPr lang="fr-FR" sz="2200" i="1" dirty="0"/>
              <a:t>(L2 ou L3) en s’inscrivant à l’option Santé ; </a:t>
            </a:r>
          </a:p>
          <a:p>
            <a:pPr marL="0" lvl="0" indent="0">
              <a:buNone/>
            </a:pPr>
            <a:r>
              <a:rPr lang="fr-FR" sz="2200" i="1" dirty="0"/>
              <a:t>	- soit dans le cas d’un PASS-UT3 non validé après avoir obtenu </a:t>
            </a:r>
            <a:r>
              <a:rPr lang="fr-FR" sz="2200" b="1" i="1" dirty="0"/>
              <a:t>en session 2</a:t>
            </a:r>
            <a:r>
              <a:rPr lang="fr-FR" sz="2200" i="1" dirty="0"/>
              <a:t> une moyenne égale ou 	supérieure </a:t>
            </a:r>
            <a:r>
              <a:rPr lang="fr-FR" sz="2200" b="1" i="1" dirty="0"/>
              <a:t>à 8/20 sur les 50 ECTS de santé.</a:t>
            </a:r>
          </a:p>
          <a:p>
            <a:pPr lvl="0"/>
            <a:endParaRPr lang="fr-FR" sz="2200" i="1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Un </a:t>
            </a:r>
            <a:r>
              <a:rPr lang="en-GB" dirty="0" err="1"/>
              <a:t>interclassement</a:t>
            </a:r>
            <a:r>
              <a:rPr lang="en-GB" dirty="0"/>
              <a:t> </a:t>
            </a:r>
            <a:r>
              <a:rPr lang="en-GB" dirty="0" err="1"/>
              <a:t>établi</a:t>
            </a:r>
            <a:r>
              <a:rPr lang="en-GB" dirty="0"/>
              <a:t> 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/>
              <a:t>	</a:t>
            </a:r>
            <a:r>
              <a:rPr lang="en-GB" dirty="0" err="1"/>
              <a:t>selon</a:t>
            </a:r>
            <a:r>
              <a:rPr lang="en-GB" dirty="0"/>
              <a:t> la </a:t>
            </a:r>
            <a:r>
              <a:rPr lang="en-GB" dirty="0" err="1"/>
              <a:t>méthode</a:t>
            </a:r>
            <a:r>
              <a:rPr lang="en-GB" dirty="0"/>
              <a:t> des </a:t>
            </a:r>
            <a:r>
              <a:rPr lang="en-GB" dirty="0" err="1"/>
              <a:t>moyennes</a:t>
            </a:r>
            <a:r>
              <a:rPr lang="en-GB" dirty="0"/>
              <a:t> </a:t>
            </a:r>
            <a:r>
              <a:rPr lang="en-GB" dirty="0" err="1"/>
              <a:t>centrées</a:t>
            </a:r>
            <a:r>
              <a:rPr lang="en-GB" dirty="0"/>
              <a:t> </a:t>
            </a:r>
            <a:r>
              <a:rPr lang="en-GB" dirty="0" err="1"/>
              <a:t>réduites</a:t>
            </a:r>
            <a:r>
              <a:rPr lang="en-GB" dirty="0"/>
              <a:t>, au </a:t>
            </a:r>
            <a:r>
              <a:rPr lang="en-GB" dirty="0" err="1"/>
              <a:t>besoin</a:t>
            </a:r>
            <a:r>
              <a:rPr lang="en-GB" dirty="0"/>
              <a:t> par UE, 	sur </a:t>
            </a:r>
            <a:r>
              <a:rPr lang="en-GB" dirty="0" err="1"/>
              <a:t>l’ensemble</a:t>
            </a:r>
            <a:r>
              <a:rPr lang="en-GB" dirty="0"/>
              <a:t> des </a:t>
            </a:r>
            <a:r>
              <a:rPr lang="en-GB" dirty="0" err="1"/>
              <a:t>étudiants</a:t>
            </a:r>
            <a:r>
              <a:rPr lang="en-GB" dirty="0"/>
              <a:t> qui se </a:t>
            </a:r>
            <a:r>
              <a:rPr lang="en-GB" dirty="0" err="1"/>
              <a:t>sont</a:t>
            </a:r>
            <a:r>
              <a:rPr lang="en-GB" dirty="0"/>
              <a:t> </a:t>
            </a:r>
            <a:r>
              <a:rPr lang="en-GB" dirty="0" err="1"/>
              <a:t>présentés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session 1.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dirty="0"/>
              <a:t>	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2412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773126"/>
          </a:xfrm>
        </p:spPr>
        <p:txBody>
          <a:bodyPr>
            <a:normAutofit fontScale="90000"/>
          </a:bodyPr>
          <a:lstStyle/>
          <a:p>
            <a:r>
              <a:rPr lang="fr-FR" dirty="0"/>
              <a:t>GROUPES D’ÉPREUVES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758E3345-543D-45F8-898C-493BAF3DDB5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1</a:t>
            </a:r>
            <a:r>
              <a:rPr lang="en-GB" baseline="30000" dirty="0"/>
              <a:t>er</a:t>
            </a:r>
            <a:r>
              <a:rPr lang="en-GB" dirty="0"/>
              <a:t> </a:t>
            </a:r>
            <a:r>
              <a:rPr lang="en-GB" dirty="0" err="1"/>
              <a:t>groupe</a:t>
            </a:r>
            <a:r>
              <a:rPr lang="en-GB" dirty="0"/>
              <a:t> : &lt;50% du NA de </a:t>
            </a:r>
            <a:r>
              <a:rPr lang="en-GB" dirty="0" err="1"/>
              <a:t>chaque</a:t>
            </a:r>
            <a:r>
              <a:rPr lang="en-GB" dirty="0"/>
              <a:t> </a:t>
            </a:r>
            <a:r>
              <a:rPr lang="en-GB" dirty="0" err="1"/>
              <a:t>filière</a:t>
            </a:r>
            <a:endParaRPr lang="en-GB" dirty="0"/>
          </a:p>
          <a:p>
            <a:r>
              <a:rPr lang="en-GB" dirty="0"/>
              <a:t>2</a:t>
            </a:r>
            <a:r>
              <a:rPr lang="en-GB" baseline="30000" dirty="0"/>
              <a:t>ème</a:t>
            </a:r>
            <a:r>
              <a:rPr lang="en-GB" dirty="0"/>
              <a:t> </a:t>
            </a:r>
            <a:r>
              <a:rPr lang="en-GB" dirty="0" err="1"/>
              <a:t>groupe</a:t>
            </a:r>
            <a:r>
              <a:rPr lang="en-GB" dirty="0"/>
              <a:t> :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fr-FR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8CABFC1-FC1E-4B14-AA48-8A8CF7503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3164011"/>
            <a:ext cx="11058941" cy="1409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3D112C30-72A1-4524-B2A2-3BD663DC5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89" y="4818630"/>
            <a:ext cx="10836539" cy="172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25821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7B17832-6E98-436F-AC3F-2B6ECB2E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D23317E-AE64-4A06-ACE8-2BD430C5D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Numérus/</a:t>
            </a:r>
            <a:r>
              <a:rPr lang="fr-FR" dirty="0" err="1"/>
              <a:t>Apertus</a:t>
            </a:r>
            <a:r>
              <a:rPr lang="fr-FR" dirty="0"/>
              <a:t> 2023/2024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2C15A15-9B99-4EE0-AE09-6EE009F88D4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22463" y="1405161"/>
            <a:ext cx="9372600" cy="5729064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 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071946-BA38-4D18-AF64-58A5F51D027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C08CB13-EB25-8543-8F4E-BE53A99B36CE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126D0C-B5C0-4D22-AA54-B30CDFAA5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/>
              <a:t>NOM DE DOMAINE | NOM DE DIRECTION | NOM DE SERVICE – </a:t>
            </a:r>
          </a:p>
          <a:p>
            <a:r>
              <a:rPr lang="fr-FR"/>
              <a:t>A RENSEIGNER EN PIED DE PAGE</a:t>
            </a:r>
            <a:endParaRPr lang="fr-FR" dirty="0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B3709BA7-BB75-4500-A3E5-0149285459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510505"/>
              </p:ext>
            </p:extLst>
          </p:nvPr>
        </p:nvGraphicFramePr>
        <p:xfrm>
          <a:off x="1940820" y="1765202"/>
          <a:ext cx="8994775" cy="2835275"/>
        </p:xfrm>
        <a:graphic>
          <a:graphicData uri="http://schemas.openxmlformats.org/drawingml/2006/table">
            <a:tbl>
              <a:tblPr firstRow="1" firstCol="1" bandRow="1"/>
              <a:tblGrid>
                <a:gridCol w="3644265">
                  <a:extLst>
                    <a:ext uri="{9D8B030D-6E8A-4147-A177-3AD203B41FA5}">
                      <a16:colId xmlns:a16="http://schemas.microsoft.com/office/drawing/2014/main" val="3163993479"/>
                    </a:ext>
                  </a:extLst>
                </a:gridCol>
                <a:gridCol w="926465">
                  <a:extLst>
                    <a:ext uri="{9D8B030D-6E8A-4147-A177-3AD203B41FA5}">
                      <a16:colId xmlns:a16="http://schemas.microsoft.com/office/drawing/2014/main" val="1669015573"/>
                    </a:ext>
                  </a:extLst>
                </a:gridCol>
                <a:gridCol w="1069340">
                  <a:extLst>
                    <a:ext uri="{9D8B030D-6E8A-4147-A177-3AD203B41FA5}">
                      <a16:colId xmlns:a16="http://schemas.microsoft.com/office/drawing/2014/main" val="4104742446"/>
                    </a:ext>
                  </a:extLst>
                </a:gridCol>
                <a:gridCol w="1141095">
                  <a:extLst>
                    <a:ext uri="{9D8B030D-6E8A-4147-A177-3AD203B41FA5}">
                      <a16:colId xmlns:a16="http://schemas.microsoft.com/office/drawing/2014/main" val="2894565948"/>
                    </a:ext>
                  </a:extLst>
                </a:gridCol>
                <a:gridCol w="981710">
                  <a:extLst>
                    <a:ext uri="{9D8B030D-6E8A-4147-A177-3AD203B41FA5}">
                      <a16:colId xmlns:a16="http://schemas.microsoft.com/office/drawing/2014/main" val="2217748678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val="1525611964"/>
                    </a:ext>
                  </a:extLst>
                </a:gridCol>
              </a:tblGrid>
              <a:tr h="2959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--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Médecine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Maïeutique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Odontologie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Pharmacie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MMOP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13774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Total   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654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86085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Passerelles ( min 5%)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98790"/>
                  </a:ext>
                </a:extLst>
              </a:tr>
              <a:tr h="293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Etudiants diplomés étrangers hors UE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907652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PASS/LAS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604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7167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LAS-2+3 (30%) (Art 7, arrêté 4-11-19)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196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0464677"/>
                  </a:ext>
                </a:extLst>
              </a:tr>
              <a:tr h="3263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 (60% soit 37,5% du total) 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677358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LAS-1 (40% soit 25% du total) 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05122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PASS-LAS1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408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38482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177A42FC-B71C-4C2A-8526-6F6318F393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960575"/>
              </p:ext>
            </p:extLst>
          </p:nvPr>
        </p:nvGraphicFramePr>
        <p:xfrm>
          <a:off x="2149443" y="5077569"/>
          <a:ext cx="8039100" cy="1219200"/>
        </p:xfrm>
        <a:graphic>
          <a:graphicData uri="http://schemas.openxmlformats.org/drawingml/2006/table">
            <a:tbl>
              <a:tblPr firstRow="1" firstCol="1" bandRow="1"/>
              <a:tblGrid>
                <a:gridCol w="4483100">
                  <a:extLst>
                    <a:ext uri="{9D8B030D-6E8A-4147-A177-3AD203B41FA5}">
                      <a16:colId xmlns:a16="http://schemas.microsoft.com/office/drawing/2014/main" val="705797221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1535820243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889794632"/>
                    </a:ext>
                  </a:extLst>
                </a:gridCol>
                <a:gridCol w="1155700">
                  <a:extLst>
                    <a:ext uri="{9D8B030D-6E8A-4147-A177-3AD203B41FA5}">
                      <a16:colId xmlns:a16="http://schemas.microsoft.com/office/drawing/2014/main" val="2858138761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 de Formation Masso-Kinésithérapie 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RENTREE PASS-LAS 2023-24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577922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Site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TOULOUSE 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RODEZ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313041"/>
                  </a:ext>
                </a:extLst>
              </a:tr>
              <a:tr h="2006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LAS 2 et 3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480940"/>
                  </a:ext>
                </a:extLst>
              </a:tr>
              <a:tr h="1231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458935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400" b="1" i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fr-FR" sz="12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66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038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24A48B9-1CAD-4489-8A38-E3C4E4897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425F8CF-6F00-429D-85EA-2CD76CDA5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COMMUNICATION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965D4BA-F5E7-438B-8FB0-DD2C3FDAE15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1" u="sng" dirty="0"/>
              <a:t>SITE INTERNET</a:t>
            </a:r>
          </a:p>
          <a:p>
            <a:pPr marL="0" indent="0">
              <a:buNone/>
            </a:pPr>
            <a:endParaRPr lang="fr-FR" b="1" dirty="0"/>
          </a:p>
          <a:p>
            <a:pPr marL="521436" lvl="1" indent="0">
              <a:buNone/>
            </a:pPr>
            <a:r>
              <a:rPr lang="fr-FR" dirty="0"/>
              <a:t>En ce début d’année vous trouverez sur le site internet de la faculté de santé</a:t>
            </a:r>
            <a:r>
              <a:rPr lang="fr-FR" b="1" dirty="0"/>
              <a:t> </a:t>
            </a:r>
            <a:r>
              <a:rPr lang="fr-FR" b="1" u="sng" dirty="0">
                <a:hlinkClick r:id="rId2"/>
              </a:rPr>
              <a:t>https://sante.univ-tlse3.fr</a:t>
            </a:r>
            <a:r>
              <a:rPr lang="fr-FR" b="1" dirty="0"/>
              <a:t> : </a:t>
            </a:r>
            <a:r>
              <a:rPr lang="fr-FR" sz="3100" i="1" dirty="0"/>
              <a:t>calendrier universitaire, note de rentrée syllabus … </a:t>
            </a:r>
          </a:p>
          <a:p>
            <a:pPr marL="521436" lvl="1" indent="0">
              <a:buNone/>
            </a:pPr>
            <a:endParaRPr lang="fr-FR" dirty="0"/>
          </a:p>
          <a:p>
            <a:r>
              <a:rPr lang="fr-FR" b="1" u="sng" dirty="0"/>
              <a:t>MOODLE</a:t>
            </a:r>
          </a:p>
          <a:p>
            <a:pPr marL="521436" lvl="1" indent="0">
              <a:buNone/>
            </a:pPr>
            <a:r>
              <a:rPr lang="fr-FR" dirty="0"/>
              <a:t>Les différentes étapes de l’organisation de l’année universitaire de l’option santé seront répertoriées </a:t>
            </a:r>
            <a:r>
              <a:rPr lang="fr-FR" b="1" i="1" dirty="0"/>
              <a:t>sur Moodle rubrique </a:t>
            </a:r>
            <a:r>
              <a:rPr lang="fr-FR" i="1" dirty="0"/>
              <a:t>Informations Pédagogiques et administratives/scolarité-enseignement.</a:t>
            </a:r>
          </a:p>
          <a:p>
            <a:pPr marL="521436" lvl="1" indent="0">
              <a:buNone/>
            </a:pPr>
            <a:r>
              <a:rPr lang="fr-FR" i="1" dirty="0">
                <a:solidFill>
                  <a:srgbClr val="FF0000"/>
                </a:solidFill>
              </a:rPr>
              <a:t>/!\</a:t>
            </a:r>
            <a:r>
              <a:rPr lang="fr-FR" i="1" dirty="0"/>
              <a:t> </a:t>
            </a:r>
            <a:r>
              <a:rPr lang="fr-FR" i="1" dirty="0">
                <a:solidFill>
                  <a:srgbClr val="FF0000"/>
                </a:solidFill>
              </a:rPr>
              <a:t>Une inscription est nécessaire au préalable pour accéder aux informations</a:t>
            </a:r>
          </a:p>
          <a:p>
            <a:pPr marL="521436" lvl="1" indent="0">
              <a:buNone/>
            </a:pPr>
            <a:r>
              <a:rPr lang="fr-FR" sz="2000" i="1" dirty="0"/>
              <a:t>(Voir mode d’emploi sur le site faculté de santé)</a:t>
            </a:r>
          </a:p>
          <a:p>
            <a:pPr marL="521436" lvl="1" indent="0">
              <a:buNone/>
            </a:pPr>
            <a:r>
              <a:rPr lang="fr-FR" dirty="0"/>
              <a:t>Il est actualisé tout au long de l’année, il vous appartient de le consulter régulièrement.</a:t>
            </a:r>
          </a:p>
          <a:p>
            <a:pPr marL="521436" lvl="1" indent="0">
              <a:buNone/>
            </a:pPr>
            <a:r>
              <a:rPr lang="fr-FR" sz="2000" u="sng" dirty="0"/>
              <a:t>(</a:t>
            </a:r>
            <a:r>
              <a:rPr lang="fr-FR" sz="2000" i="1" u="sng" dirty="0"/>
              <a:t>modalités de contrôle des connaissances, emplois du temps des cours d’accompagnement, examens, résultats…).</a:t>
            </a:r>
            <a:endParaRPr lang="fr-FR" sz="2000" dirty="0"/>
          </a:p>
          <a:p>
            <a:endParaRPr lang="fr-FR" dirty="0"/>
          </a:p>
          <a:p>
            <a:pPr lvl="1">
              <a:buFontTx/>
              <a:buChar char="-"/>
            </a:pPr>
            <a:endParaRPr lang="fr-FR" dirty="0"/>
          </a:p>
          <a:p>
            <a:endParaRPr 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93DE69-C550-4677-93AB-11405269393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C08CB13-EB25-8543-8F4E-BE53A99B36CE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F21B461-9D2A-48CE-B03C-BB8E258C9A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/>
              <a:t>NOM DE DOMAINE | NOM DE DIRECTION | NOM DE SERVICE – </a:t>
            </a:r>
          </a:p>
          <a:p>
            <a:r>
              <a:rPr lang="fr-FR"/>
              <a:t>A RENSEIGNER EN PIED DE PAGE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7363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24A48B9-1CAD-4489-8A38-E3C4E4897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425F8CF-6F00-429D-85EA-2CD76CDA5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COMMUNICATION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965D4BA-F5E7-438B-8FB0-DD2C3FDAE15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r-FR" sz="2000" b="1" u="sng" dirty="0"/>
              <a:t>MESSAGERIE ÉTUDIANTE</a:t>
            </a:r>
            <a:r>
              <a:rPr lang="fr-FR" sz="2000" dirty="0"/>
              <a:t> (compte numérique – ENT)</a:t>
            </a:r>
          </a:p>
          <a:p>
            <a:pPr marL="521436" lvl="1" indent="0">
              <a:buNone/>
            </a:pPr>
            <a:r>
              <a:rPr lang="fr-FR" sz="2000" b="1" dirty="0"/>
              <a:t>TRES IMPORTANT : seule votre adresse </a:t>
            </a:r>
            <a:r>
              <a:rPr lang="fr-FR" sz="2000" b="1" dirty="0">
                <a:solidFill>
                  <a:srgbClr val="FF0000"/>
                </a:solidFill>
              </a:rPr>
              <a:t>institutionnelle « prénom.nom@univ-tlse3.fr »</a:t>
            </a:r>
            <a:r>
              <a:rPr lang="fr-FR" sz="2000" b="1" dirty="0"/>
              <a:t> sera considérée comme officielle</a:t>
            </a:r>
            <a:r>
              <a:rPr lang="fr-FR" sz="2000" dirty="0"/>
              <a:t>.</a:t>
            </a:r>
          </a:p>
          <a:p>
            <a:pPr marL="521436" lvl="1" indent="0">
              <a:buNone/>
            </a:pPr>
            <a:r>
              <a:rPr lang="fr-FR" sz="2000" dirty="0"/>
              <a:t>Des informations importantes pouvant être envoyées à cette adresse, il vous appartient de la consulter régulièrement et de la relier à votre adresse mail personnelle.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b="1" u="sng" dirty="0"/>
              <a:t>SCOLARITÉ</a:t>
            </a:r>
            <a:endParaRPr lang="fr-FR" sz="2000" b="1" dirty="0"/>
          </a:p>
          <a:p>
            <a:pPr marL="521436" lvl="1" indent="0">
              <a:buNone/>
            </a:pPr>
            <a:r>
              <a:rPr lang="fr-FR" sz="2000" dirty="0"/>
              <a:t>Votre scolarité est gérée par le service scolarité PASS-LAS situé à la faculté de santé </a:t>
            </a:r>
          </a:p>
          <a:p>
            <a:pPr marL="521436" lvl="1" indent="0">
              <a:buNone/>
            </a:pPr>
            <a:r>
              <a:rPr lang="fr-FR" sz="2000" dirty="0"/>
              <a:t>au bâtiment administratif A0, 1</a:t>
            </a:r>
            <a:r>
              <a:rPr lang="fr-FR" sz="2000" baseline="30000" dirty="0"/>
              <a:t>er</a:t>
            </a:r>
            <a:r>
              <a:rPr lang="fr-FR" sz="2000" dirty="0"/>
              <a:t> étage :</a:t>
            </a:r>
          </a:p>
          <a:p>
            <a:pPr marL="521436" lvl="1" indent="0">
              <a:buNone/>
            </a:pPr>
            <a:r>
              <a:rPr lang="fr-FR" sz="2000" i="1" dirty="0"/>
              <a:t>Horaires d’ouverture</a:t>
            </a:r>
            <a:r>
              <a:rPr lang="fr-FR" sz="2000" dirty="0"/>
              <a:t> : de 8h30 à 12h00 et de 13h30 à 16h30 les lundis, mardis et jeudis </a:t>
            </a:r>
            <a:r>
              <a:rPr lang="fr-FR" sz="2000" i="1" dirty="0"/>
              <a:t>(</a:t>
            </a:r>
            <a:r>
              <a:rPr lang="fr-FR" sz="2000" dirty="0"/>
              <a:t>Fermé au public les mercredis et vendredis).</a:t>
            </a:r>
          </a:p>
          <a:p>
            <a:pPr marL="521436" lvl="1" indent="0">
              <a:buNone/>
            </a:pPr>
            <a:r>
              <a:rPr lang="fr-FR" sz="2000" dirty="0"/>
              <a:t>Le service peut être amené à fermer certains jours de l’année (hors vacances universitaires) pour le traitement des examens.</a:t>
            </a:r>
          </a:p>
          <a:p>
            <a:pPr marL="0" indent="0">
              <a:buNone/>
            </a:pPr>
            <a:r>
              <a:rPr lang="fr-FR" sz="2000" dirty="0"/>
              <a:t> </a:t>
            </a:r>
          </a:p>
          <a:p>
            <a:endParaRPr lang="fr-FR" sz="2000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93DE69-C550-4677-93AB-11405269393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C08CB13-EB25-8543-8F4E-BE53A99B36CE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F21B461-9D2A-48CE-B03C-BB8E258C9A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/>
              <a:t>NOM DE DOMAINE | NOM DE DIRECTION | NOM DE SERVICE – </a:t>
            </a:r>
          </a:p>
          <a:p>
            <a:r>
              <a:rPr lang="fr-FR"/>
              <a:t>A RENSEIGNER EN PIED DE PAGE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9828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613" y="461878"/>
            <a:ext cx="9372600" cy="989150"/>
          </a:xfrm>
        </p:spPr>
        <p:txBody>
          <a:bodyPr/>
          <a:lstStyle/>
          <a:p>
            <a:r>
              <a:rPr lang="fr-FR" dirty="0"/>
              <a:t>PROGRAMME DE LA RENTRÉE LAS</a:t>
            </a:r>
            <a:endParaRPr lang="fr-FR" sz="28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FFA731-8C21-464F-9C5E-3CBB5802BD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i="1" dirty="0"/>
              <a:t>Accueil :</a:t>
            </a:r>
          </a:p>
          <a:p>
            <a:pPr marL="0" indent="0">
              <a:buNone/>
            </a:pPr>
            <a:r>
              <a:rPr lang="fr-FR" dirty="0"/>
              <a:t> 	</a:t>
            </a:r>
          </a:p>
          <a:p>
            <a:pPr marL="0" indent="0">
              <a:buNone/>
            </a:pPr>
            <a:r>
              <a:rPr lang="fr-FR" b="1" dirty="0"/>
              <a:t>	- M. le</a:t>
            </a:r>
            <a:r>
              <a:rPr lang="fr-FR" dirty="0"/>
              <a:t> </a:t>
            </a:r>
            <a:r>
              <a:rPr lang="fr-FR" b="1" dirty="0"/>
              <a:t>Professeur Norbert TELMON,</a:t>
            </a:r>
            <a:r>
              <a:rPr lang="fr-FR" dirty="0"/>
              <a:t> Président de jury PASS-LAS</a:t>
            </a:r>
          </a:p>
          <a:p>
            <a:pPr marL="0" indent="0">
              <a:buNone/>
            </a:pPr>
            <a:r>
              <a:rPr lang="fr-FR" b="1" dirty="0"/>
              <a:t>	- Mme le Professeur Monique COURTADE-SAÏDI</a:t>
            </a:r>
            <a:r>
              <a:rPr lang="fr-FR" dirty="0"/>
              <a:t>, Coordinatrice pédagogique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marL="0" indent="0">
              <a:buNone/>
            </a:pPr>
            <a:r>
              <a:rPr lang="fr-FR" i="1" dirty="0"/>
              <a:t>Présentation :</a:t>
            </a:r>
          </a:p>
          <a:p>
            <a:pPr marL="0" indent="0">
              <a:buNone/>
            </a:pPr>
            <a:r>
              <a:rPr lang="fr-FR" dirty="0"/>
              <a:t>		- Tutorat Associatif Toulousain</a:t>
            </a:r>
          </a:p>
          <a:p>
            <a:pPr marL="0" indent="0">
              <a:buNone/>
            </a:pPr>
            <a:r>
              <a:rPr lang="fr-FR" dirty="0"/>
              <a:t>	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</p:spTree>
    <p:extLst>
      <p:ext uri="{BB962C8B-B14F-4D97-AF65-F5344CB8AC3E}">
        <p14:creationId xmlns:p14="http://schemas.microsoft.com/office/powerpoint/2010/main" val="15112304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NOUVEAUTÉS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FFA731-8C21-464F-9C5E-3CBB5802BD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sz="1300" b="1" dirty="0"/>
          </a:p>
          <a:p>
            <a:r>
              <a:rPr lang="fr-FR" sz="4000" b="1" i="1" u="sng" dirty="0"/>
              <a:t>Commission d’examen des candidatures LAS</a:t>
            </a:r>
          </a:p>
          <a:p>
            <a:pPr marL="0" indent="0">
              <a:buNone/>
            </a:pPr>
            <a:r>
              <a:rPr lang="fr-FR" sz="4000" b="1" dirty="0"/>
              <a:t>	</a:t>
            </a:r>
            <a:r>
              <a:rPr lang="fr-FR" dirty="0"/>
              <a:t>L’objectif est d’étudier les parcours universitaires particuliers des étudiants</a:t>
            </a:r>
          </a:p>
          <a:p>
            <a:endParaRPr lang="fr-FR" sz="4000" dirty="0"/>
          </a:p>
          <a:p>
            <a:r>
              <a:rPr lang="fr-FR" sz="4000" b="1" i="1" u="sng" dirty="0"/>
              <a:t>Projet Amphi Garnison pour l’accès aux filières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sz="2000" dirty="0"/>
              <a:t>est la procédure au cours de laquelle les étudiants choisissent leur affectation, en fonction de leur ordre de classement à 	l’examen.</a:t>
            </a:r>
          </a:p>
          <a:p>
            <a:pPr marL="0" indent="0">
              <a:buNone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Finalisation du projet à présenter avant la fin de l’année en CFVU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Rapprochement des universités qui l’ont déjà mis en place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Le but est de simplifier le traitement des accès aux filières compte tenu du calendrier très contraint et que l’année universitaire se termine en juillet avec des listes d’admis définitives.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b="1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</p:spTree>
    <p:extLst>
      <p:ext uri="{BB962C8B-B14F-4D97-AF65-F5344CB8AC3E}">
        <p14:creationId xmlns:p14="http://schemas.microsoft.com/office/powerpoint/2010/main" val="18213133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CONTACTS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FFA731-8C21-464F-9C5E-3CBB5802BD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3908" y="1292719"/>
            <a:ext cx="11789180" cy="565705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600" b="1" dirty="0"/>
          </a:p>
          <a:p>
            <a:pPr eaLnBrk="0" fontAlgn="base" hangingPunct="0"/>
            <a:r>
              <a:rPr lang="fr-FR" sz="2000" b="1" dirty="0"/>
              <a:t>Division de la formation</a:t>
            </a:r>
          </a:p>
          <a:p>
            <a:pPr marL="0" indent="0" eaLnBrk="0" fontAlgn="base" hangingPunct="0">
              <a:buNone/>
            </a:pPr>
            <a:r>
              <a:rPr lang="fr-FR" sz="2000" dirty="0"/>
              <a:t>	Responsable : Nathalie Moreau</a:t>
            </a:r>
          </a:p>
          <a:p>
            <a:pPr marL="0" indent="0" eaLnBrk="0" fontAlgn="base" hangingPunct="0">
              <a:buNone/>
            </a:pPr>
            <a:endParaRPr lang="fr-FR" sz="2000" dirty="0"/>
          </a:p>
          <a:p>
            <a:pPr eaLnBrk="0" fontAlgn="base" hangingPunct="0"/>
            <a:r>
              <a:rPr lang="fr-FR" sz="2000" b="1" dirty="0"/>
              <a:t>Scolarité PASS – LAS</a:t>
            </a:r>
          </a:p>
          <a:p>
            <a:pPr marL="0" indent="0" eaLnBrk="0" fontAlgn="base" hangingPunct="0">
              <a:buNone/>
            </a:pPr>
            <a:r>
              <a:rPr lang="fr-FR" sz="2000" dirty="0"/>
              <a:t>	</a:t>
            </a:r>
            <a:r>
              <a:rPr lang="fr-FR" sz="2000" i="1" dirty="0"/>
              <a:t>Responsable</a:t>
            </a:r>
            <a:r>
              <a:rPr lang="fr-FR" sz="2000" dirty="0"/>
              <a:t> : Céline </a:t>
            </a:r>
            <a:r>
              <a:rPr lang="fr-FR" sz="2000" dirty="0" err="1"/>
              <a:t>Louchkoff</a:t>
            </a:r>
            <a:endParaRPr lang="fr-FR" sz="2000" dirty="0"/>
          </a:p>
          <a:p>
            <a:pPr marL="0" indent="0" eaLnBrk="0" fontAlgn="base" hangingPunct="0">
              <a:buNone/>
            </a:pPr>
            <a:r>
              <a:rPr lang="fr-FR" sz="2000" dirty="0"/>
              <a:t>	</a:t>
            </a:r>
            <a:r>
              <a:rPr lang="fr-FR" sz="2000" i="1" dirty="0"/>
              <a:t>Gestionnaire</a:t>
            </a:r>
            <a:r>
              <a:rPr lang="fr-FR" sz="2000" dirty="0"/>
              <a:t> : Lise Cassan </a:t>
            </a:r>
          </a:p>
          <a:p>
            <a:pPr marL="0" indent="0" eaLnBrk="0" fontAlgn="base" hangingPunct="0">
              <a:buNone/>
            </a:pPr>
            <a:r>
              <a:rPr lang="fr-FR" sz="2000" dirty="0"/>
              <a:t>	Gestionnaire : Yannick Brunet</a:t>
            </a:r>
          </a:p>
          <a:p>
            <a:pPr marL="0" indent="0" eaLnBrk="0" fontAlgn="base" hangingPunct="0">
              <a:buNone/>
            </a:pPr>
            <a:r>
              <a:rPr lang="fr-FR" sz="2000" dirty="0"/>
              <a:t>		05 62 88 90 38 ou 05 62 88 90 15</a:t>
            </a:r>
          </a:p>
          <a:p>
            <a:pPr marL="0" indent="0" eaLnBrk="0" fontAlgn="base" hangingPunct="0">
              <a:buNone/>
            </a:pPr>
            <a:r>
              <a:rPr lang="fr-FR" sz="2000" dirty="0"/>
              <a:t>		las.gestion@univ-tlse3.fr</a:t>
            </a:r>
          </a:p>
          <a:p>
            <a:pPr marL="0" indent="0" eaLnBrk="0" fontAlgn="base" hangingPunct="0">
              <a:buNone/>
            </a:pPr>
            <a:r>
              <a:rPr lang="fr-FR" sz="2000" dirty="0"/>
              <a:t> 	</a:t>
            </a:r>
          </a:p>
          <a:p>
            <a:pPr marL="0" indent="0" eaLnBrk="0" fontAlgn="base" hangingPunct="0">
              <a:buNone/>
            </a:pPr>
            <a:endParaRPr lang="fr-FR" sz="2800" dirty="0"/>
          </a:p>
          <a:p>
            <a:pPr marL="0" indent="0" eaLnBrk="0" fontAlgn="base" hangingPunct="0">
              <a:buNone/>
            </a:pPr>
            <a:endParaRPr lang="fr-FR" sz="2800" dirty="0"/>
          </a:p>
          <a:p>
            <a:pPr eaLnBrk="0" fontAlgn="base" hangingPunct="0"/>
            <a:endParaRPr lang="fr-FR" sz="2800" dirty="0"/>
          </a:p>
          <a:p>
            <a:pPr eaLnBrk="0" fontAlgn="base" hangingPunct="0"/>
            <a:endParaRPr lang="fr-FR" sz="28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4000" b="1" dirty="0"/>
          </a:p>
          <a:p>
            <a:pPr marL="0" indent="0">
              <a:buNone/>
            </a:pPr>
            <a:endParaRPr lang="fr-FR" sz="4000" b="1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</p:spTree>
    <p:extLst>
      <p:ext uri="{BB962C8B-B14F-4D97-AF65-F5344CB8AC3E}">
        <p14:creationId xmlns:p14="http://schemas.microsoft.com/office/powerpoint/2010/main" val="2679003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CONTACTS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FFA731-8C21-464F-9C5E-3CBB5802BD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3908" y="1117129"/>
            <a:ext cx="11789180" cy="61926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600" b="1" dirty="0"/>
          </a:p>
          <a:p>
            <a:pPr eaLnBrk="0" fontAlgn="base" hangingPunct="0"/>
            <a:r>
              <a:rPr lang="fr-FR" sz="1600" b="1" dirty="0"/>
              <a:t>Pôle handicap (Phe)</a:t>
            </a:r>
          </a:p>
          <a:p>
            <a:pPr marL="0" indent="0" eaLnBrk="0" fontAlgn="base" hangingPunct="0">
              <a:buNone/>
            </a:pPr>
            <a:r>
              <a:rPr lang="fr-FR" sz="1600" dirty="0"/>
              <a:t>	Pour bénéficier des aménagements spécifiques dans le cadre de vos études et/ou examens à l’université Toulouse III - 	Paul Sabatier, vous devez prendre contact avec le Pôle handicap étudiant (PHE) qui vous accompagnera dans vos 	démarches.</a:t>
            </a:r>
          </a:p>
          <a:p>
            <a:pPr marL="0" indent="0" eaLnBrk="0" fontAlgn="base" hangingPunct="0">
              <a:buNone/>
            </a:pPr>
            <a:r>
              <a:rPr lang="fr-FR" sz="1600" dirty="0"/>
              <a:t>	</a:t>
            </a:r>
            <a:r>
              <a:rPr lang="fr-FR" sz="1600" dirty="0">
                <a:hlinkClick r:id="rId2"/>
              </a:rPr>
              <a:t>phe.contact@univ-tlse3.fr</a:t>
            </a:r>
            <a:endParaRPr lang="fr-FR" sz="1600" dirty="0"/>
          </a:p>
          <a:p>
            <a:pPr marL="0" indent="0" eaLnBrk="0" fontAlgn="base" hangingPunct="0">
              <a:buNone/>
            </a:pPr>
            <a:r>
              <a:rPr lang="fr-FR" sz="1600" dirty="0"/>
              <a:t>	Tél : 05 61 55 78 81</a:t>
            </a:r>
          </a:p>
          <a:p>
            <a:pPr marL="0" indent="0" eaLnBrk="0" fontAlgn="base" hangingPunct="0">
              <a:buNone/>
            </a:pPr>
            <a:endParaRPr lang="fr-FR" sz="800" dirty="0"/>
          </a:p>
          <a:p>
            <a:pPr eaLnBrk="0" fontAlgn="base" hangingPunct="0"/>
            <a:r>
              <a:rPr lang="fr-FR" sz="1600" b="1" dirty="0"/>
              <a:t>Le Service commun universitaire d’information, d’orientation et d’insertion professionnelle (</a:t>
            </a:r>
            <a:r>
              <a:rPr lang="fr-FR" sz="1600" b="1" dirty="0" err="1"/>
              <a:t>Scuio</a:t>
            </a:r>
            <a:r>
              <a:rPr lang="fr-FR" sz="1600" b="1" dirty="0"/>
              <a:t>-IP) </a:t>
            </a:r>
            <a:r>
              <a:rPr lang="fr-FR" sz="1600" dirty="0"/>
              <a:t>aide les étudiants, tout au long de leur parcours à l’université, pour définir un projet de formation et d’insertion, rechercher 	des informations sur les diplômes, les métiers, les entreprises, le marché de l’emploi.</a:t>
            </a:r>
          </a:p>
          <a:p>
            <a:pPr marL="0" indent="0" eaLnBrk="0" fontAlgn="base" hangingPunct="0">
              <a:buNone/>
            </a:pPr>
            <a:r>
              <a:rPr lang="fr-FR" sz="1600" dirty="0"/>
              <a:t>	</a:t>
            </a:r>
            <a:r>
              <a:rPr lang="fr-FR" sz="1600" dirty="0">
                <a:hlinkClick r:id="rId3"/>
              </a:rPr>
              <a:t>https://www.univ-tlse3.fr/contactez-le-scuio-ip-de-l-ut3</a:t>
            </a:r>
            <a:endParaRPr lang="fr-FR" sz="1600" dirty="0"/>
          </a:p>
          <a:p>
            <a:pPr marL="0" indent="0">
              <a:buNone/>
            </a:pPr>
            <a:endParaRPr lang="fr-FR" sz="800" b="1" dirty="0"/>
          </a:p>
          <a:p>
            <a:r>
              <a:rPr lang="fr-FR" sz="1600" b="1" dirty="0"/>
              <a:t>Le Service interuniversitaire de médecine préventive et de promotion de la santé (</a:t>
            </a:r>
            <a:r>
              <a:rPr lang="fr-FR" sz="1600" b="1" dirty="0" err="1"/>
              <a:t>Simpps</a:t>
            </a:r>
            <a:r>
              <a:rPr lang="fr-FR" sz="1600" b="1" dirty="0"/>
              <a:t>) </a:t>
            </a:r>
            <a:r>
              <a:rPr lang="fr-FR" sz="1600" dirty="0"/>
              <a:t>est un service médical et social exclusivement réservé aux étudiantes et étudiants. Ils peuvent prendre des consultations (</a:t>
            </a:r>
            <a:r>
              <a:rPr lang="fr-FR" sz="1600" dirty="0" err="1"/>
              <a:t>addicto</a:t>
            </a:r>
            <a:r>
              <a:rPr lang="fr-FR" sz="1600" dirty="0"/>
              <a:t> …) sur rendez-vous avec des médecins généralistes, des spécialistes et des assistantes sociales.</a:t>
            </a:r>
          </a:p>
          <a:p>
            <a:pPr marL="0" indent="0">
              <a:buNone/>
            </a:pPr>
            <a:r>
              <a:rPr lang="fr-FR" sz="1600" b="1" dirty="0"/>
              <a:t>	</a:t>
            </a:r>
            <a:r>
              <a:rPr lang="fr-FR" sz="1600" dirty="0"/>
              <a:t>Tél : 05 61 55 73 67</a:t>
            </a:r>
          </a:p>
          <a:p>
            <a:pPr marL="0" indent="0">
              <a:buNone/>
            </a:pPr>
            <a:endParaRPr lang="fr-FR" sz="800" dirty="0"/>
          </a:p>
          <a:p>
            <a:r>
              <a:rPr lang="fr-FR" sz="1600" b="1" dirty="0"/>
              <a:t>Bibliothèque Universitaire Santé (BU)</a:t>
            </a:r>
          </a:p>
          <a:p>
            <a:pPr marL="0" indent="0">
              <a:buNone/>
            </a:pPr>
            <a:r>
              <a:rPr lang="fr-FR" sz="1600" dirty="0"/>
              <a:t>	</a:t>
            </a:r>
            <a:r>
              <a:rPr lang="fr-FR" sz="1600" dirty="0">
                <a:hlinkClick r:id="rId4"/>
              </a:rPr>
              <a:t>busante@univ-tlse3.fr</a:t>
            </a:r>
            <a:endParaRPr lang="fr-FR" sz="1600" dirty="0"/>
          </a:p>
          <a:p>
            <a:pPr marL="0" indent="0">
              <a:buNone/>
            </a:pPr>
            <a:r>
              <a:rPr lang="fr-FR" sz="1600" dirty="0"/>
              <a:t>	Tél : 05 62 17 28 70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dirty="0"/>
              <a:t>	</a:t>
            </a:r>
            <a:r>
              <a:rPr lang="fr-FR" sz="1600" i="1" dirty="0"/>
              <a:t>Toutes ces informations sont visibles sur Moodle : rubrique Informations pédagogiques et administratives</a:t>
            </a:r>
          </a:p>
          <a:p>
            <a:pPr marL="0" indent="0">
              <a:buNone/>
            </a:pPr>
            <a:endParaRPr lang="fr-FR" sz="1600" b="1" dirty="0"/>
          </a:p>
          <a:p>
            <a:pPr marL="0" indent="0">
              <a:buNone/>
            </a:pPr>
            <a:endParaRPr lang="fr-FR" sz="4000" b="1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</p:spTree>
    <p:extLst>
      <p:ext uri="{BB962C8B-B14F-4D97-AF65-F5344CB8AC3E}">
        <p14:creationId xmlns:p14="http://schemas.microsoft.com/office/powerpoint/2010/main" val="24188892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FFA731-8C21-464F-9C5E-3CBB5802BD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1300" b="1" dirty="0"/>
          </a:p>
          <a:p>
            <a:pPr marL="0" indent="0" algn="ctr" eaLnBrk="0" fontAlgn="base" hangingPunct="0">
              <a:buNone/>
            </a:pPr>
            <a:r>
              <a:rPr lang="fr-FR" sz="5400" b="1" dirty="0"/>
              <a:t>Merci</a:t>
            </a:r>
          </a:p>
          <a:p>
            <a:pPr marL="0" indent="0" algn="ctr" eaLnBrk="0" fontAlgn="base" hangingPunct="0">
              <a:buNone/>
            </a:pPr>
            <a:r>
              <a:rPr lang="fr-FR" sz="5400" b="1" dirty="0"/>
              <a:t>Bon courage </a:t>
            </a:r>
          </a:p>
          <a:p>
            <a:pPr marL="0" indent="0" algn="ctr" eaLnBrk="0" fontAlgn="base" hangingPunct="0">
              <a:buNone/>
            </a:pPr>
            <a:r>
              <a:rPr lang="fr-FR" sz="5400" b="1" dirty="0"/>
              <a:t>pour cette année universitaire</a:t>
            </a:r>
            <a:endParaRPr lang="fr-FR" sz="5400" dirty="0"/>
          </a:p>
          <a:p>
            <a:pPr marL="0" indent="0" eaLnBrk="0" fontAlgn="base" hangingPunct="0">
              <a:buNone/>
            </a:pPr>
            <a:endParaRPr lang="fr-FR" sz="2200" dirty="0"/>
          </a:p>
          <a:p>
            <a:pPr eaLnBrk="0" fontAlgn="base" hangingPunct="0"/>
            <a:endParaRPr lang="fr-FR" sz="2200" dirty="0"/>
          </a:p>
          <a:p>
            <a:pPr eaLnBrk="0" fontAlgn="base" hangingPunct="0"/>
            <a:endParaRPr lang="fr-FR" sz="2200" dirty="0"/>
          </a:p>
          <a:p>
            <a:pPr marL="0" indent="0">
              <a:buNone/>
            </a:pPr>
            <a:endParaRPr lang="fr-FR" sz="1900" dirty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</p:spTree>
    <p:extLst>
      <p:ext uri="{BB962C8B-B14F-4D97-AF65-F5344CB8AC3E}">
        <p14:creationId xmlns:p14="http://schemas.microsoft.com/office/powerpoint/2010/main" val="2588420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CALENDRIER DE L’ANNÉE UNIVERSITAIRE : </a:t>
            </a:r>
            <a:br>
              <a:rPr lang="fr-FR" dirty="0"/>
            </a:br>
            <a:r>
              <a:rPr lang="fr-FR" dirty="0"/>
              <a:t>LAS           OPTION SANTÉ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FFA731-8C21-464F-9C5E-3CBB5802BD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573" y="1909217"/>
            <a:ext cx="11789180" cy="550307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8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/>
              <a:t>	Accès aux cours via Moodle : </a:t>
            </a:r>
          </a:p>
          <a:p>
            <a:pPr marL="0" indent="0">
              <a:buNone/>
            </a:pPr>
            <a:r>
              <a:rPr lang="fr-FR" sz="1800" b="1" dirty="0"/>
              <a:t>			21 novembre 2023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b="1" dirty="0"/>
              <a:t>	</a:t>
            </a:r>
            <a:r>
              <a:rPr lang="fr-FR" sz="1800" dirty="0"/>
              <a:t>Démarrage des cours d’accompagnement (mardi soir et samedi matin)  : </a:t>
            </a:r>
          </a:p>
          <a:p>
            <a:pPr marL="0" indent="0">
              <a:buNone/>
            </a:pPr>
            <a:r>
              <a:rPr lang="fr-FR" sz="1800" b="1" dirty="0"/>
              <a:t>			21 novembre 2023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/>
              <a:t>	Examen session 1 : </a:t>
            </a:r>
          </a:p>
          <a:p>
            <a:pPr marL="0" indent="0">
              <a:buNone/>
            </a:pPr>
            <a:r>
              <a:rPr lang="fr-FR" sz="1800" b="1" dirty="0"/>
              <a:t>			27 mars 2024 au MEET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/>
              <a:t>	Examen session 2 : </a:t>
            </a:r>
          </a:p>
          <a:p>
            <a:pPr marL="0" indent="0">
              <a:buNone/>
            </a:pPr>
            <a:r>
              <a:rPr lang="fr-FR" sz="1800" b="1" dirty="0"/>
              <a:t>			27 mai 2024 après-midi</a:t>
            </a:r>
          </a:p>
          <a:p>
            <a:pPr marL="0" indent="0">
              <a:buNone/>
            </a:pPr>
            <a:endParaRPr lang="fr-FR" sz="18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/>
              <a:t>Oraux (2</a:t>
            </a:r>
            <a:r>
              <a:rPr lang="fr-FR" sz="1800" baseline="30000" dirty="0"/>
              <a:t>ème</a:t>
            </a:r>
            <a:r>
              <a:rPr lang="fr-FR" sz="1800" dirty="0"/>
              <a:t> groupe) :</a:t>
            </a:r>
          </a:p>
          <a:p>
            <a:pPr marL="0" indent="0">
              <a:buNone/>
            </a:pPr>
            <a:r>
              <a:rPr lang="fr-FR" sz="1800" b="1" dirty="0"/>
              <a:t>			du 3 au 4 juillet 2024 </a:t>
            </a:r>
            <a:r>
              <a:rPr lang="fr-FR" sz="1400" i="1" dirty="0"/>
              <a:t>(sous réserve du 9 au 10 juillet)</a:t>
            </a:r>
          </a:p>
          <a:p>
            <a:pPr marL="0" indent="0">
              <a:buNone/>
            </a:pPr>
            <a:endParaRPr lang="fr-FR" sz="2800" b="1" dirty="0"/>
          </a:p>
          <a:p>
            <a:pPr marL="0" indent="0">
              <a:buNone/>
            </a:pPr>
            <a:endParaRPr lang="fr-FR" sz="3600" b="1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8" name="Rectangle 7"/>
          <p:cNvSpPr/>
          <p:nvPr/>
        </p:nvSpPr>
        <p:spPr>
          <a:xfrm>
            <a:off x="5901904" y="5001800"/>
            <a:ext cx="54726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/>
              <a:t>Calendrier universitaire accessible sur Moodle dans la rubrique : </a:t>
            </a:r>
          </a:p>
          <a:p>
            <a:r>
              <a:rPr lang="fr-FR" sz="1400" i="1" dirty="0"/>
              <a:t>Informations Pédagogiques et administratives/scolarité-enseignement</a:t>
            </a:r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42CC2047-E975-4500-88DB-EBF7B328F640}"/>
              </a:ext>
            </a:extLst>
          </p:cNvPr>
          <p:cNvSpPr/>
          <p:nvPr/>
        </p:nvSpPr>
        <p:spPr>
          <a:xfrm>
            <a:off x="1991007" y="1208560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86172B7-4DFD-469D-A282-3B52A120833D}"/>
              </a:ext>
            </a:extLst>
          </p:cNvPr>
          <p:cNvSpPr/>
          <p:nvPr/>
        </p:nvSpPr>
        <p:spPr>
          <a:xfrm>
            <a:off x="8450461" y="2701767"/>
            <a:ext cx="3600400" cy="148535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i="1" dirty="0"/>
              <a:t>Calendrier détaillé et lien zoom déposés sur Moodle le 20/11/2023</a:t>
            </a:r>
          </a:p>
        </p:txBody>
      </p:sp>
    </p:spTree>
    <p:extLst>
      <p:ext uri="{BB962C8B-B14F-4D97-AF65-F5344CB8AC3E}">
        <p14:creationId xmlns:p14="http://schemas.microsoft.com/office/powerpoint/2010/main" val="4062094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13316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INSCRIPTION OBLIGATOIRE A LA FACULTÉ DE SANTÉ : </a:t>
            </a:r>
            <a:br>
              <a:rPr lang="fr-FR" dirty="0"/>
            </a:br>
            <a:r>
              <a:rPr lang="fr-FR" dirty="0">
                <a:solidFill>
                  <a:srgbClr val="FF0000"/>
                </a:solidFill>
              </a:rPr>
              <a:t>LAS 1 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FFA731-8C21-464F-9C5E-3CBB5802BD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573" y="1909217"/>
            <a:ext cx="11789180" cy="55030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 err="1"/>
              <a:t>Pré-requis</a:t>
            </a:r>
            <a:r>
              <a:rPr lang="en-GB" sz="1800" dirty="0"/>
              <a:t> pour </a:t>
            </a:r>
            <a:r>
              <a:rPr lang="en-GB" sz="1800" dirty="0" err="1"/>
              <a:t>suivre</a:t>
            </a:r>
            <a:r>
              <a:rPr lang="en-GB" sz="1800" dirty="0"/>
              <a:t> les </a:t>
            </a:r>
            <a:r>
              <a:rPr lang="en-GB" sz="1800" dirty="0" err="1"/>
              <a:t>enseignements</a:t>
            </a:r>
            <a:r>
              <a:rPr lang="en-GB" sz="1800" dirty="0"/>
              <a:t>, passer </a:t>
            </a:r>
            <a:r>
              <a:rPr lang="en-GB" sz="1800" dirty="0" err="1"/>
              <a:t>l’option</a:t>
            </a:r>
            <a:r>
              <a:rPr lang="en-GB" sz="1800" dirty="0"/>
              <a:t> santé et </a:t>
            </a:r>
            <a:r>
              <a:rPr lang="en-GB" sz="1800" dirty="0" err="1"/>
              <a:t>candidater</a:t>
            </a:r>
            <a:r>
              <a:rPr lang="en-GB" sz="1800" dirty="0"/>
              <a:t> à MMOP </a:t>
            </a:r>
            <a:r>
              <a:rPr lang="fr-FR" sz="1800" b="1" dirty="0">
                <a:solidFill>
                  <a:srgbClr val="FF0000"/>
                </a:solidFill>
              </a:rPr>
              <a:t>LAS 1</a:t>
            </a:r>
          </a:p>
          <a:p>
            <a:pPr marL="0" indent="0">
              <a:buNone/>
            </a:pPr>
            <a:endParaRPr lang="fr-FR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800" dirty="0"/>
              <a:t>   </a:t>
            </a:r>
          </a:p>
          <a:p>
            <a:r>
              <a:rPr lang="fr-FR" sz="1800" u="sng" dirty="0"/>
              <a:t>Courant octobre</a:t>
            </a:r>
            <a:r>
              <a:rPr lang="fr-FR" sz="1800" dirty="0"/>
              <a:t> : La scolarité </a:t>
            </a:r>
            <a:r>
              <a:rPr lang="fr-FR" sz="1800" dirty="0">
                <a:solidFill>
                  <a:srgbClr val="00B050"/>
                </a:solidFill>
              </a:rPr>
              <a:t>PASS-LAS</a:t>
            </a:r>
            <a:r>
              <a:rPr lang="fr-FR" sz="1800" dirty="0"/>
              <a:t> de la faculté de Santé procèdera à l’ensemble des inscriptions sur la base des fichiers envoyés par l’UT1, l’UT3</a:t>
            </a:r>
          </a:p>
          <a:p>
            <a:pPr>
              <a:buFontTx/>
              <a:buChar char="-"/>
            </a:pPr>
            <a:endParaRPr lang="fr-FR" sz="1800" dirty="0"/>
          </a:p>
          <a:p>
            <a:pPr marL="0" indent="0">
              <a:buNone/>
            </a:pPr>
            <a:r>
              <a:rPr lang="fr-FR" sz="1800" dirty="0"/>
              <a:t>	</a:t>
            </a:r>
            <a:r>
              <a:rPr lang="fr-FR" sz="1800" dirty="0">
                <a:solidFill>
                  <a:srgbClr val="FF0000"/>
                </a:solidFill>
              </a:rPr>
              <a:t>/!\ Spécifique INUC</a:t>
            </a:r>
            <a:r>
              <a:rPr lang="fr-FR" sz="1800" dirty="0"/>
              <a:t> : une inscription administrative UT3 pour l’option santé via </a:t>
            </a:r>
            <a:r>
              <a:rPr lang="fr-FR" sz="1800" dirty="0" err="1"/>
              <a:t>Ecandidat</a:t>
            </a:r>
            <a:r>
              <a:rPr lang="fr-FR" sz="1800" dirty="0"/>
              <a:t> sera à effectuer</a:t>
            </a:r>
          </a:p>
          <a:p>
            <a:pPr marL="0" indent="0">
              <a:buNone/>
            </a:pPr>
            <a:r>
              <a:rPr lang="fr-FR" sz="1800" dirty="0"/>
              <a:t>									</a:t>
            </a:r>
            <a:r>
              <a:rPr lang="fr-FR" sz="1800" b="1" i="1" dirty="0"/>
              <a:t> Communication à venir par votre établissement </a:t>
            </a:r>
            <a:r>
              <a:rPr lang="fr-FR" sz="1800" dirty="0"/>
              <a:t>				</a:t>
            </a:r>
          </a:p>
          <a:p>
            <a:r>
              <a:rPr lang="fr-FR" sz="1800" b="1" i="1" dirty="0"/>
              <a:t>	</a:t>
            </a:r>
            <a:r>
              <a:rPr lang="fr-FR" sz="1800" u="sng" dirty="0"/>
              <a:t>Début Novembre </a:t>
            </a:r>
            <a:r>
              <a:rPr lang="fr-FR" sz="1800" dirty="0"/>
              <a:t> : 	Les étudiants recevront une communication via leur université de rattachement pour s’assurer qu’ils sont 	bien sur les listes d’inscription déposé sur le site de la faculté de santé </a:t>
            </a:r>
            <a:r>
              <a:rPr lang="fr-FR" sz="1800" dirty="0">
                <a:hlinkClick r:id="rId2"/>
              </a:rPr>
              <a:t>https://sante.univ-tlse3.fr/</a:t>
            </a:r>
            <a:endParaRPr lang="fr-FR" sz="1800" dirty="0"/>
          </a:p>
          <a:p>
            <a:pPr marL="0" indent="0">
              <a:buNone/>
            </a:pPr>
            <a:r>
              <a:rPr lang="fr-FR" sz="1800" dirty="0"/>
              <a:t>	</a:t>
            </a:r>
          </a:p>
          <a:p>
            <a:r>
              <a:rPr lang="fr-FR" sz="1800" dirty="0"/>
              <a:t>	</a:t>
            </a:r>
            <a:r>
              <a:rPr lang="fr-FR" sz="1800" u="sng" dirty="0"/>
              <a:t>Mi Novembre </a:t>
            </a:r>
            <a:r>
              <a:rPr lang="fr-FR" sz="1800" dirty="0"/>
              <a:t>: Finalisation des inscriptions</a:t>
            </a:r>
          </a:p>
          <a:p>
            <a:pPr marL="0" indent="0">
              <a:buNone/>
            </a:pPr>
            <a:endParaRPr lang="fr-FR" sz="1800" dirty="0"/>
          </a:p>
          <a:p>
            <a:pPr>
              <a:buFont typeface="Wingdings" panose="05000000000000000000" pitchFamily="2" charset="2"/>
              <a:buChar char="q"/>
            </a:pPr>
            <a:endParaRPr lang="fr-FR" sz="1800" dirty="0"/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2800" b="1" dirty="0"/>
          </a:p>
          <a:p>
            <a:pPr marL="0" indent="0">
              <a:buNone/>
            </a:pPr>
            <a:endParaRPr lang="fr-FR" sz="3600" b="1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ED09A839-6FB1-492A-BF78-1508F6E2C480}"/>
              </a:ext>
            </a:extLst>
          </p:cNvPr>
          <p:cNvSpPr/>
          <p:nvPr/>
        </p:nvSpPr>
        <p:spPr>
          <a:xfrm>
            <a:off x="4328732" y="4357489"/>
            <a:ext cx="432048" cy="7200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342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INSCRIPTION OBLIGATOIRE A LA FACULTÉ DE SANTÉ : </a:t>
            </a:r>
            <a:br>
              <a:rPr lang="fr-FR" dirty="0"/>
            </a:br>
            <a:r>
              <a:rPr lang="fr-FR" dirty="0">
                <a:solidFill>
                  <a:srgbClr val="FF0000"/>
                </a:solidFill>
              </a:rPr>
              <a:t>LAS 2 - 3</a:t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FFA731-8C21-464F-9C5E-3CBB5802BD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573" y="1909217"/>
            <a:ext cx="11789180" cy="55030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 err="1"/>
              <a:t>Pré-requis</a:t>
            </a:r>
            <a:r>
              <a:rPr lang="en-GB" sz="1800" dirty="0"/>
              <a:t> pour </a:t>
            </a:r>
            <a:r>
              <a:rPr lang="en-GB" sz="1800" dirty="0" err="1"/>
              <a:t>suivre</a:t>
            </a:r>
            <a:r>
              <a:rPr lang="en-GB" sz="1800" dirty="0"/>
              <a:t> les </a:t>
            </a:r>
            <a:r>
              <a:rPr lang="en-GB" sz="1800" dirty="0" err="1"/>
              <a:t>enseignements</a:t>
            </a:r>
            <a:r>
              <a:rPr lang="en-GB" sz="1800" dirty="0"/>
              <a:t>, passer </a:t>
            </a:r>
            <a:r>
              <a:rPr lang="en-GB" sz="1800" dirty="0" err="1"/>
              <a:t>l’option</a:t>
            </a:r>
            <a:r>
              <a:rPr lang="en-GB" sz="1800" dirty="0"/>
              <a:t> santé et </a:t>
            </a:r>
            <a:r>
              <a:rPr lang="en-GB" sz="1800" dirty="0" err="1"/>
              <a:t>candidater</a:t>
            </a:r>
            <a:r>
              <a:rPr lang="en-GB" sz="1800" dirty="0"/>
              <a:t> à MMOPK </a:t>
            </a:r>
            <a:r>
              <a:rPr lang="fr-FR" sz="1800" b="1" dirty="0">
                <a:solidFill>
                  <a:srgbClr val="FF0000"/>
                </a:solidFill>
              </a:rPr>
              <a:t>LAS 2-3</a:t>
            </a:r>
          </a:p>
          <a:p>
            <a:pPr marL="0" indent="0">
              <a:buNone/>
            </a:pPr>
            <a:r>
              <a:rPr lang="fr-FR" sz="1800" dirty="0"/>
              <a:t>   </a:t>
            </a:r>
          </a:p>
          <a:p>
            <a:r>
              <a:rPr lang="fr-FR" sz="1800" u="sng" dirty="0"/>
              <a:t>Courant octobre</a:t>
            </a:r>
            <a:r>
              <a:rPr lang="fr-FR" sz="1800" dirty="0"/>
              <a:t> : </a:t>
            </a:r>
            <a:r>
              <a:rPr lang="fr-FR" sz="1800" dirty="0">
                <a:solidFill>
                  <a:schemeClr val="tx1"/>
                </a:solidFill>
              </a:rPr>
              <a:t>La scolarité PASS-LAS de la faculté de Santé adressera aux responsables des établissements des licences 2 et 3 de l’UT1, de l’UT2, de l’UT3, et de l’INUC une communication à transmettre à leurs étudiants indiquant la procédure permettant de se faire connaître, en vue de réaliser l’inscription</a:t>
            </a:r>
          </a:p>
          <a:p>
            <a:pPr marL="0" indent="0">
              <a:buNone/>
            </a:pPr>
            <a:endParaRPr lang="fr-FR" sz="1800" dirty="0">
              <a:solidFill>
                <a:srgbClr val="1F497D"/>
              </a:solidFill>
            </a:endParaRPr>
          </a:p>
          <a:p>
            <a:pPr algn="ctr">
              <a:buFont typeface="Wingdings" panose="05000000000000000000" pitchFamily="2" charset="2"/>
              <a:buChar char="q"/>
            </a:pPr>
            <a:r>
              <a:rPr lang="fr-FR" sz="1800" dirty="0"/>
              <a:t>Inscription Option Santé via </a:t>
            </a:r>
            <a:r>
              <a:rPr lang="fr-FR" sz="1800" dirty="0" err="1"/>
              <a:t>Ecandidat</a:t>
            </a:r>
            <a:r>
              <a:rPr lang="fr-FR" sz="1800" dirty="0"/>
              <a:t> </a:t>
            </a:r>
            <a:r>
              <a:rPr lang="fr-FR" sz="1800" dirty="0">
                <a:solidFill>
                  <a:srgbClr val="0070C0"/>
                </a:solidFill>
              </a:rPr>
              <a:t>(Spécifique aux LAS 2-3)</a:t>
            </a:r>
          </a:p>
          <a:p>
            <a:pPr marL="0" indent="0" algn="ctr">
              <a:buNone/>
            </a:pPr>
            <a:r>
              <a:rPr lang="fr-FR" sz="1800" dirty="0"/>
              <a:t>			</a:t>
            </a:r>
            <a:r>
              <a:rPr lang="fr-FR" sz="1800" b="1" dirty="0"/>
              <a:t>du 23 octobre au 08 Novembre 2023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dirty="0"/>
              <a:t>-    </a:t>
            </a:r>
            <a:r>
              <a:rPr lang="fr-FR" sz="1800" u="sng" dirty="0"/>
              <a:t>Mi-Novembre</a:t>
            </a:r>
            <a:r>
              <a:rPr lang="fr-FR" sz="1800" dirty="0"/>
              <a:t> : Les étudiants recevront une communication via leur université de rattachement pour s’assurer 	qu’ils sont bien sur les listes d’inscription déposées sur le site de la faculté de santé </a:t>
            </a:r>
            <a:r>
              <a:rPr lang="fr-FR" sz="1800" dirty="0">
                <a:hlinkClick r:id="rId2"/>
              </a:rPr>
              <a:t>https://sante.univ-tlse3.fr/</a:t>
            </a:r>
            <a:endParaRPr lang="fr-FR" sz="1800" dirty="0"/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dirty="0"/>
              <a:t>-   </a:t>
            </a:r>
            <a:r>
              <a:rPr lang="fr-FR" sz="1800" u="sng" dirty="0"/>
              <a:t>Fin Novembre</a:t>
            </a:r>
            <a:r>
              <a:rPr lang="fr-FR" sz="1800" dirty="0"/>
              <a:t> : Finalisation des inscriptions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1800" dirty="0"/>
          </a:p>
          <a:p>
            <a:pPr>
              <a:buFont typeface="Wingdings" panose="05000000000000000000" pitchFamily="2" charset="2"/>
              <a:buChar char="q"/>
            </a:pPr>
            <a:endParaRPr lang="fr-FR" sz="1800" dirty="0"/>
          </a:p>
          <a:p>
            <a:pPr>
              <a:buFont typeface="Wingdings" panose="05000000000000000000" pitchFamily="2" charset="2"/>
              <a:buChar char="q"/>
            </a:pPr>
            <a:endParaRPr lang="fr-FR" sz="1800" dirty="0"/>
          </a:p>
          <a:p>
            <a:pPr>
              <a:buFont typeface="Wingdings" panose="05000000000000000000" pitchFamily="2" charset="2"/>
              <a:buChar char="q"/>
            </a:pPr>
            <a:endParaRPr lang="fr-FR" sz="1800" dirty="0"/>
          </a:p>
          <a:p>
            <a:pPr>
              <a:buFont typeface="Wingdings" panose="05000000000000000000" pitchFamily="2" charset="2"/>
              <a:buChar char="q"/>
            </a:pPr>
            <a:endParaRPr lang="fr-FR" sz="1800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sz="1800" dirty="0"/>
              <a:t>Inscription Option Santé via </a:t>
            </a:r>
            <a:r>
              <a:rPr lang="fr-FR" sz="1800" dirty="0" err="1"/>
              <a:t>Ecandidat</a:t>
            </a:r>
            <a:r>
              <a:rPr lang="fr-FR" sz="1800" dirty="0"/>
              <a:t> </a:t>
            </a:r>
            <a:r>
              <a:rPr lang="fr-FR" sz="1800" dirty="0">
                <a:solidFill>
                  <a:srgbClr val="0070C0"/>
                </a:solidFill>
              </a:rPr>
              <a:t>(Spécifique aux LAS 2-3)</a:t>
            </a:r>
          </a:p>
          <a:p>
            <a:pPr marL="0" indent="0">
              <a:buNone/>
            </a:pPr>
            <a:r>
              <a:rPr lang="fr-FR" sz="1800" dirty="0"/>
              <a:t>			</a:t>
            </a:r>
            <a:r>
              <a:rPr lang="fr-FR" sz="1800" b="1" dirty="0"/>
              <a:t>du 23 octobre au 08 Novembre 2023</a:t>
            </a:r>
          </a:p>
          <a:p>
            <a:pPr marL="0" indent="0">
              <a:buNone/>
            </a:pPr>
            <a:endParaRPr lang="fr-FR" sz="1800" b="1" dirty="0"/>
          </a:p>
          <a:p>
            <a:pPr marL="0" indent="0">
              <a:buNone/>
            </a:pPr>
            <a:endParaRPr lang="fr-FR" sz="2800" b="1" dirty="0"/>
          </a:p>
          <a:p>
            <a:pPr marL="0" indent="0">
              <a:buNone/>
            </a:pPr>
            <a:endParaRPr lang="fr-FR" sz="3600" b="1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</p:spTree>
    <p:extLst>
      <p:ext uri="{BB962C8B-B14F-4D97-AF65-F5344CB8AC3E}">
        <p14:creationId xmlns:p14="http://schemas.microsoft.com/office/powerpoint/2010/main" val="1974102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/>
          </a:bodyPr>
          <a:lstStyle/>
          <a:p>
            <a:r>
              <a:rPr lang="fr-FR" dirty="0"/>
              <a:t>COMPTE NUMÉRIQUE UT3</a:t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FFA731-8C21-464F-9C5E-3CBB5802BD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573" y="1909217"/>
            <a:ext cx="11789180" cy="5503076"/>
          </a:xfrm>
        </p:spPr>
        <p:txBody>
          <a:bodyPr>
            <a:noAutofit/>
          </a:bodyPr>
          <a:lstStyle/>
          <a:p>
            <a:r>
              <a:rPr lang="fr-FR" sz="3600" dirty="0"/>
              <a:t>Une fois les inscriptions réalisées, vous devrez </a:t>
            </a:r>
            <a:r>
              <a:rPr lang="fr-FR" sz="3600" b="1" dirty="0">
                <a:solidFill>
                  <a:srgbClr val="FF0000"/>
                </a:solidFill>
              </a:rPr>
              <a:t>activer votre compte numérique</a:t>
            </a:r>
            <a:r>
              <a:rPr lang="fr-FR" sz="3600" dirty="0"/>
              <a:t> pour pouvoir accéder aux enseignements sur Moodle, à votre ENT…</a:t>
            </a:r>
          </a:p>
          <a:p>
            <a:r>
              <a:rPr lang="fr-FR" sz="3600" dirty="0"/>
              <a:t>Vous disposerez ainsi d’une adresse mail institutionnelle «</a:t>
            </a:r>
            <a:r>
              <a:rPr lang="fr-FR" sz="3600" b="1" dirty="0">
                <a:solidFill>
                  <a:srgbClr val="00B0F0"/>
                </a:solidFill>
              </a:rPr>
              <a:t>prenom.nom@univ-tlse3.fr </a:t>
            </a:r>
            <a:r>
              <a:rPr lang="fr-FR" sz="3600" dirty="0"/>
              <a:t>» qui sera considérée comme officielle, vous y recevrez toutes les informations importantes (examens, démarches requises…)</a:t>
            </a:r>
          </a:p>
          <a:p>
            <a:pPr marL="0" indent="0">
              <a:buNone/>
            </a:pPr>
            <a:endParaRPr lang="fr-FR" sz="3600" b="1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</p:spTree>
    <p:extLst>
      <p:ext uri="{BB962C8B-B14F-4D97-AF65-F5344CB8AC3E}">
        <p14:creationId xmlns:p14="http://schemas.microsoft.com/office/powerpoint/2010/main" val="85252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/>
          </a:bodyPr>
          <a:lstStyle/>
          <a:p>
            <a:r>
              <a:rPr lang="fr-FR" dirty="0"/>
              <a:t>MCC de L’OPTION SANTÉ</a:t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45ED3921-102F-4243-81F0-DD0057D2973A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448" y="1760217"/>
            <a:ext cx="7551021" cy="504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E0670BB-C98E-41BE-B55C-8F23D9C5366F}"/>
              </a:ext>
            </a:extLst>
          </p:cNvPr>
          <p:cNvSpPr txBox="1"/>
          <p:nvPr/>
        </p:nvSpPr>
        <p:spPr>
          <a:xfrm>
            <a:off x="8738493" y="2917329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</a:rPr>
              <a:t>Validation </a:t>
            </a:r>
            <a:r>
              <a:rPr kumimoji="0" lang="en-GB" sz="2000" b="0" i="0" u="none" strike="noStrike" kern="0" cap="none" spc="0" normalizeH="0" baseline="0" noProof="0" dirty="0" err="1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</a:rPr>
              <a:t>si</a:t>
            </a: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</a:rPr>
              <a:t> note &gt;=10/20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0" cap="none" spc="0" normalizeH="0" baseline="0" noProof="0" dirty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</a:rPr>
              <a:t>Pas de note </a:t>
            </a:r>
            <a:r>
              <a:rPr kumimoji="0" lang="en-GB" sz="2000" b="0" i="0" u="none" strike="noStrike" kern="0" cap="none" spc="0" normalizeH="0" baseline="0" noProof="0" dirty="0" err="1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</a:rPr>
              <a:t>éliminatoire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rgbClr val="292934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987932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 fontScale="90000"/>
          </a:bodyPr>
          <a:lstStyle/>
          <a:p>
            <a:r>
              <a:rPr lang="fr-FR" dirty="0"/>
              <a:t>RÈGLES DE CORRECTION DES QCM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sp>
        <p:nvSpPr>
          <p:cNvPr id="11" name="Espace réservé du contenu 10">
            <a:extLst>
              <a:ext uri="{FF2B5EF4-FFF2-40B4-BE49-F238E27FC236}">
                <a16:creationId xmlns:a16="http://schemas.microsoft.com/office/drawing/2014/main" id="{546302D0-E245-4122-95BE-68FA0C4171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QCM sans patron de réponse</a:t>
            </a:r>
          </a:p>
          <a:p>
            <a:r>
              <a:rPr lang="fr-FR" dirty="0"/>
              <a:t>Chaque question comprend 5 items de réponse (A B C D E).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u="sng" dirty="0"/>
              <a:t>Les règles de calculs sont les suivantes :</a:t>
            </a:r>
            <a:br>
              <a:rPr lang="fr-FR" u="sng" dirty="0"/>
            </a:br>
            <a:endParaRPr lang="fr-FR" dirty="0"/>
          </a:p>
          <a:p>
            <a:r>
              <a:rPr lang="fr-FR" dirty="0"/>
              <a:t>Item juste : + 0.20</a:t>
            </a:r>
            <a:br>
              <a:rPr lang="fr-FR" dirty="0"/>
            </a:br>
            <a:r>
              <a:rPr lang="fr-FR" dirty="0"/>
              <a:t>Item non coché : 0</a:t>
            </a:r>
            <a:br>
              <a:rPr lang="fr-FR" dirty="0"/>
            </a:br>
            <a:r>
              <a:rPr lang="fr-FR" dirty="0"/>
              <a:t>Item faux ou double coche en haut et en bas : - 0.10</a:t>
            </a:r>
          </a:p>
          <a:p>
            <a:endParaRPr lang="fr-FR" dirty="0"/>
          </a:p>
          <a:p>
            <a:r>
              <a:rPr lang="fr-FR" dirty="0"/>
              <a:t>La note d’une question vaut 1 point si les 5 items sont justes.</a:t>
            </a:r>
          </a:p>
          <a:p>
            <a:endParaRPr lang="fr-FR" dirty="0"/>
          </a:p>
          <a:p>
            <a:r>
              <a:rPr lang="fr-FR" dirty="0"/>
              <a:t>La note d'une question ne peut être négative. Elle serait ramenée à zéro si c'était le cas.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4155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91C1528-57F0-7C47-A44F-E9F64B3F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2BBBA-FA43-324F-8B5F-5C8CED4F81B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1D14405-FC3E-C047-B68C-C959D5F5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09" y="560027"/>
            <a:ext cx="11789180" cy="1205174"/>
          </a:xfrm>
        </p:spPr>
        <p:txBody>
          <a:bodyPr>
            <a:normAutofit fontScale="90000"/>
          </a:bodyPr>
          <a:lstStyle/>
          <a:p>
            <a:r>
              <a:rPr lang="fr-FR" dirty="0"/>
              <a:t>Licences Accès Santé : LAS 1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68B107-3C03-B042-B1B7-BBB6B4264B5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B7ACD9-9759-5448-9A28-C121EAF805EF}" type="datetime1">
              <a:rPr lang="fr-FR" smtClean="0"/>
              <a:t>19/10/2023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FDD1A2-8555-854A-8D54-6D29E402AA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>
            <a:normAutofit/>
          </a:bodyPr>
          <a:lstStyle/>
          <a:p>
            <a:r>
              <a:rPr lang="fr-FR" dirty="0"/>
              <a:t>FACULTÉ DE SANTÉ – DIVISION DE LA FORMATION</a:t>
            </a:r>
          </a:p>
          <a:p>
            <a:r>
              <a:rPr lang="fr-FR" dirty="0"/>
              <a:t>SCOLARITÉ PASS - LAS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2794D88-C253-41FA-A085-0CAB344561B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21018789"/>
              </p:ext>
            </p:extLst>
          </p:nvPr>
        </p:nvGraphicFramePr>
        <p:xfrm>
          <a:off x="3121869" y="1562555"/>
          <a:ext cx="6191390" cy="5571681"/>
        </p:xfrm>
        <a:graphic>
          <a:graphicData uri="http://schemas.openxmlformats.org/drawingml/2006/table">
            <a:tbl>
              <a:tblPr/>
              <a:tblGrid>
                <a:gridCol w="5299410">
                  <a:extLst>
                    <a:ext uri="{9D8B030D-6E8A-4147-A177-3AD203B41FA5}">
                      <a16:colId xmlns:a16="http://schemas.microsoft.com/office/drawing/2014/main" val="478698787"/>
                    </a:ext>
                  </a:extLst>
                </a:gridCol>
                <a:gridCol w="367286">
                  <a:extLst>
                    <a:ext uri="{9D8B030D-6E8A-4147-A177-3AD203B41FA5}">
                      <a16:colId xmlns:a16="http://schemas.microsoft.com/office/drawing/2014/main" val="467220940"/>
                    </a:ext>
                  </a:extLst>
                </a:gridCol>
                <a:gridCol w="524694">
                  <a:extLst>
                    <a:ext uri="{9D8B030D-6E8A-4147-A177-3AD203B41FA5}">
                      <a16:colId xmlns:a16="http://schemas.microsoft.com/office/drawing/2014/main" val="302683360"/>
                    </a:ext>
                  </a:extLst>
                </a:gridCol>
              </a:tblGrid>
              <a:tr h="27178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Formations LAS-1 année universitaire 2023/2024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Ets</a:t>
                      </a:r>
                    </a:p>
                  </a:txBody>
                  <a:tcPr marL="5792" marR="5792" marT="5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Filières ouvertes</a:t>
                      </a:r>
                    </a:p>
                  </a:txBody>
                  <a:tcPr marL="5792" marR="5792" marT="5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473419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LAS1 - Administration économique et sociale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UT1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6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MMOP</a:t>
                      </a:r>
                    </a:p>
                  </a:txBody>
                  <a:tcPr marL="5792" marR="5792" marT="57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558295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LAS1 - Droit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042818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LAS1 - Droit (Antenne de Montauban)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307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LAS1 - Economie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679462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Chimie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UT3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851428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Electronique, énergie électrique, automatique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390877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Génie civil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86580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Informatique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324887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Mathématiques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139987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Sciences et humanités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976075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Mécanique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887801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Physique, Chimie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42041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Physique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25906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Sciences de la vie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783711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LAS1 - Sciences et Techniques des Activités Physiques et Sportives (STAPS) - option santé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940772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Droit - option Santé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INUC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764472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Droit et Gestion - option Santé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288167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Electronique, énergie électrique, automatique - option Santé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67035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Informatique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241789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Lettres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773652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Mathématiques - option Santé 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011781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Physique, chimie - option Santé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029996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Psychologie - option Santé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986231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Sciences de la vie - option Santé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180260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Langues étrangères appliquées affaires et commerce international - option Santé</a:t>
                      </a:r>
                    </a:p>
                  </a:txBody>
                  <a:tcPr marL="5792" marR="5792" marT="57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741821"/>
                  </a:ext>
                </a:extLst>
              </a:tr>
              <a:tr h="2038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 dirty="0">
                          <a:solidFill>
                            <a:srgbClr val="963634"/>
                          </a:solidFill>
                          <a:effectLst/>
                          <a:latin typeface="Calibri" panose="020F0502020204030204" pitchFamily="34" charset="0"/>
                        </a:rPr>
                        <a:t>LAS1 - Sciences et Techniques des Activités Physiques et Sportives (STAPS) - option santé</a:t>
                      </a:r>
                    </a:p>
                  </a:txBody>
                  <a:tcPr marL="5792" marR="5792" marT="57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057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0971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8573&quot;&gt;&lt;object type=&quot;3&quot; unique_id=&quot;18574&quot;&gt;&lt;property id=&quot;20148&quot; value=&quot;5&quot;/&gt;&lt;property id=&quot;20300&quot; value=&quot;Diapositive 1 - &amp;quot;Réunion de rentrée PASS 202/2024 le 11/09/2023  &amp;quot;&quot;/&gt;&lt;property id=&quot;20307&quot; value=&quot;256&quot;/&gt;&lt;/object&gt;&lt;object type=&quot;3&quot; unique_id=&quot;18575&quot;&gt;&lt;property id=&quot;20148&quot; value=&quot;5&quot;/&gt;&lt;property id=&quot;20300&quot; value=&quot;Diapositive 2 - &amp;quot;PROGRAMME DE LA RENTRÉE PASS&amp;quot;&quot;/&gt;&lt;property id=&quot;20307&quot; value=&quot;263&quot;/&gt;&lt;/object&gt;&lt;object type=&quot;3&quot; unique_id=&quot;18576&quot;&gt;&lt;property id=&quot;20148&quot; value=&quot;5&quot;/&gt;&lt;property id=&quot;20300&quot; value=&quot;Diapositive 3 - &amp;quot;CALENDRIER DE L’ANNÉE UNIVERSITAIRE : PASS &amp;quot;&quot;/&gt;&lt;property id=&quot;20307&quot; value=&quot;271&quot;/&gt;&lt;/object&gt;&lt;object type=&quot;3&quot; unique_id=&quot;18577&quot;&gt;&lt;property id=&quot;20148&quot; value=&quot;5&quot;/&gt;&lt;property id=&quot;20300&quot; value=&quot;Diapositive 4 - &amp;quot;PASS et ses options&amp;quot;&quot;/&gt;&lt;property id=&quot;20307&quot; value=&quot;258&quot;/&gt;&lt;/object&gt;&lt;object type=&quot;3&quot; unique_id=&quot;18578&quot;&gt;&lt;property id=&quot;20148&quot; value=&quot;5&quot;/&gt;&lt;property id=&quot;20300&quot; value=&quot;Diapositive 5 - &amp;quot;HARMONISATION DES NOTES DE L’OPTION&amp;quot;&quot;/&gt;&lt;property id=&quot;20307&quot; value=&quot;277&quot;/&gt;&lt;/object&gt;&lt;object type=&quot;3&quot; unique_id=&quot;18579&quot;&gt;&lt;property id=&quot;20148&quot; value=&quot;5&quot;/&gt;&lt;property id=&quot;20300&quot; value=&quot;Diapositive 6 - &amp;quot;INTERCLASSEMENT&amp;quot;&quot;/&gt;&lt;property id=&quot;20307&quot; value=&quot;281&quot;/&gt;&lt;/object&gt;&lt;object type=&quot;3&quot; unique_id=&quot;18580&quot;&gt;&lt;property id=&quot;20148&quot; value=&quot;5&quot;/&gt;&lt;property id=&quot;20300&quot; value=&quot;Diapositive 7 - &amp;quot;SCHÉMA GÉNÉRAL ACCÈS MMOP (K)&amp;quot;&quot;/&gt;&lt;property id=&quot;20307&quot; value=&quot;276&quot;/&gt;&lt;/object&gt;&lt;object type=&quot;3&quot; unique_id=&quot;18581&quot;&gt;&lt;property id=&quot;20148&quot; value=&quot;5&quot;/&gt;&lt;property id=&quot;20300&quot; value=&quot;Diapositive 8 - &amp;quot;SCHÉMA GÉNÉRAL ACCÈS MMOP (K)&amp;quot;&quot;/&gt;&lt;property id=&quot;20307&quot; value=&quot;280&quot;/&gt;&lt;/object&gt;&lt;object type=&quot;3&quot; unique_id=&quot;18582&quot;&gt;&lt;property id=&quot;20148&quot; value=&quot;5&quot;/&gt;&lt;property id=&quot;20300&quot; value=&quot;Diapositive 9 - &amp;quot;Numérus/Apertus 2023/2024&amp;quot;&quot;/&gt;&lt;property id=&quot;20307&quot; value=&quot;268&quot;/&gt;&lt;/object&gt;&lt;object type=&quot;3&quot; unique_id=&quot;18583&quot;&gt;&lt;property id=&quot;20148&quot; value=&quot;5&quot;/&gt;&lt;property id=&quot;20300&quot; value=&quot;Diapositive 10 - &amp;quot;COMMUNICATION&amp;quot;&quot;/&gt;&lt;property id=&quot;20307&quot; value=&quot;279&quot;/&gt;&lt;/object&gt;&lt;object type=&quot;3&quot; unique_id=&quot;18584&quot;&gt;&lt;property id=&quot;20148&quot; value=&quot;5&quot;/&gt;&lt;property id=&quot;20300&quot; value=&quot;Diapositive 11 - &amp;quot;COMMUNICATION&amp;quot;&quot;/&gt;&lt;property id=&quot;20307&quot; value=&quot;278&quot;/&gt;&lt;/object&gt;&lt;object type=&quot;3&quot; unique_id=&quot;18585&quot;&gt;&lt;property id=&quot;20148&quot; value=&quot;5&quot;/&gt;&lt;property id=&quot;20300&quot; value=&quot;Diapositive 12 - &amp;quot;EMPLOIS DU TEMPS COURS MAGISTRAUX et ENSEIGNEMENTS DIRIGÉS&amp;quot;&quot;/&gt;&lt;property id=&quot;20307&quot; value=&quot;259&quot;/&gt;&lt;/object&gt;&lt;object type=&quot;3&quot; unique_id=&quot;18586&quot;&gt;&lt;property id=&quot;20148&quot; value=&quot;5&quot;/&gt;&lt;property id=&quot;20300&quot; value=&quot;Diapositive 13 - &amp;quot;CHANGEMENT DE GROUPE&amp;quot;&quot;/&gt;&lt;property id=&quot;20307&quot; value=&quot;267&quot;/&gt;&lt;/object&gt;&lt;object type=&quot;3&quot; unique_id=&quot;18587&quot;&gt;&lt;property id=&quot;20148&quot; value=&quot;5&quot;/&gt;&lt;property id=&quot;20300&quot; value=&quot;Diapositive 14 - &amp;quot;ANNULATION D’INSCRIPTION&amp;quot;&quot;/&gt;&lt;property id=&quot;20307&quot; value=&quot;269&quot;/&gt;&lt;/object&gt;&lt;object type=&quot;3&quot; unique_id=&quot;18588&quot;&gt;&lt;property id=&quot;20148&quot; value=&quot;5&quot;/&gt;&lt;property id=&quot;20300&quot; value=&quot;Diapositive 15 - &amp;quot;LES NOUVEAUTÉS&amp;quot;&quot;/&gt;&lt;property id=&quot;20307&quot; value=&quot;266&quot;/&gt;&lt;/object&gt;&lt;object type=&quot;3&quot; unique_id=&quot;18589&quot;&gt;&lt;property id=&quot;20148&quot; value=&quot;5&quot;/&gt;&lt;property id=&quot;20300&quot; value=&quot;Diapositive 16 - &amp;quot;CONTACTS&amp;quot;&quot;/&gt;&lt;property id=&quot;20307&quot; value=&quot;270&quot;/&gt;&lt;/object&gt;&lt;object type=&quot;3&quot; unique_id=&quot;18590&quot;&gt;&lt;property id=&quot;20148&quot; value=&quot;5&quot;/&gt;&lt;property id=&quot;20300&quot; value=&quot;Diapositive 17&quot;/&gt;&lt;property id=&quot;20307&quot; value=&quot;282&quot;/&gt;&lt;/object&gt;&lt;/object&gt;&lt;object type=&quot;8&quot; unique_id=&quot;18609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Thème Office">
  <a:themeElements>
    <a:clrScheme name="UT3-2021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404040"/>
      </a:accent1>
      <a:accent2>
        <a:srgbClr val="808080"/>
      </a:accent2>
      <a:accent3>
        <a:srgbClr val="BFBFBF"/>
      </a:accent3>
      <a:accent4>
        <a:srgbClr val="808080"/>
      </a:accent4>
      <a:accent5>
        <a:srgbClr val="808080"/>
      </a:accent5>
      <a:accent6>
        <a:srgbClr val="808080"/>
      </a:accent6>
      <a:hlink>
        <a:srgbClr val="000000"/>
      </a:hlink>
      <a:folHlink>
        <a:srgbClr val="FFBA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56FB942F-934C-B24F-A381-1ABA9952D207}" vid="{78167CDC-604C-E845-947E-BC042F450CD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 ut3 (2)</Template>
  <TotalTime>884</TotalTime>
  <Words>2758</Words>
  <Application>Microsoft Office PowerPoint</Application>
  <PresentationFormat>Personnalisé</PresentationFormat>
  <Paragraphs>443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Thème Office</vt:lpstr>
      <vt:lpstr>Réunion de rentrée LAS 2023/2024 le 16/10/2023  </vt:lpstr>
      <vt:lpstr>PROGRAMME DE LA RENTRÉE LAS</vt:lpstr>
      <vt:lpstr>CALENDRIER DE L’ANNÉE UNIVERSITAIRE :  LAS           OPTION SANTÉ</vt:lpstr>
      <vt:lpstr>INSCRIPTION OBLIGATOIRE A LA FACULTÉ DE SANTÉ :  LAS 1  </vt:lpstr>
      <vt:lpstr>INSCRIPTION OBLIGATOIRE A LA FACULTÉ DE SANTÉ :  LAS 2 - 3 </vt:lpstr>
      <vt:lpstr>COMPTE NUMÉRIQUE UT3 </vt:lpstr>
      <vt:lpstr>MCC de L’OPTION SANTÉ </vt:lpstr>
      <vt:lpstr>RÈGLES DE CORRECTION DES QCM          </vt:lpstr>
      <vt:lpstr>Licences Accès Santé : LAS 1          </vt:lpstr>
      <vt:lpstr>CANDIDATURES MMOP LAS 1          </vt:lpstr>
      <vt:lpstr>CLASSEMENT LAS 1          </vt:lpstr>
      <vt:lpstr>GROUPES D’ÉPREUVES          </vt:lpstr>
      <vt:lpstr>Licences Accès Santé : LAS 2-3          </vt:lpstr>
      <vt:lpstr>CANDIDATURES MMOP-K LAS 2-3          </vt:lpstr>
      <vt:lpstr>CLASSEMENT LAS 2-3          </vt:lpstr>
      <vt:lpstr>GROUPES D’ÉPREUVES          </vt:lpstr>
      <vt:lpstr>Numérus/Apertus 2023/2024</vt:lpstr>
      <vt:lpstr>COMMUNICATION</vt:lpstr>
      <vt:lpstr>COMMUNICATION</vt:lpstr>
      <vt:lpstr>NOUVEAUTÉS</vt:lpstr>
      <vt:lpstr>CONTACTS</vt:lpstr>
      <vt:lpstr>CONTACTS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subject/>
  <dc:creator>Céline LOUCHKOFF</dc:creator>
  <cp:keywords/>
  <dc:description/>
  <cp:lastModifiedBy>Nathalie MOREAU</cp:lastModifiedBy>
  <cp:revision>88</cp:revision>
  <cp:lastPrinted>2023-10-09T14:12:31Z</cp:lastPrinted>
  <dcterms:created xsi:type="dcterms:W3CDTF">2023-09-05T07:00:37Z</dcterms:created>
  <dcterms:modified xsi:type="dcterms:W3CDTF">2023-10-19T11:43:30Z</dcterms:modified>
  <cp:category/>
</cp:coreProperties>
</file>